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256" r:id="rId2"/>
    <p:sldId id="350" r:id="rId3"/>
    <p:sldId id="352" r:id="rId4"/>
    <p:sldId id="257" r:id="rId5"/>
    <p:sldId id="259" r:id="rId6"/>
    <p:sldId id="260" r:id="rId7"/>
    <p:sldId id="417" r:id="rId8"/>
    <p:sldId id="420" r:id="rId9"/>
    <p:sldId id="261" r:id="rId10"/>
    <p:sldId id="416" r:id="rId11"/>
    <p:sldId id="367" r:id="rId12"/>
    <p:sldId id="358" r:id="rId13"/>
    <p:sldId id="400" r:id="rId14"/>
    <p:sldId id="422" r:id="rId15"/>
    <p:sldId id="356" r:id="rId16"/>
    <p:sldId id="373" r:id="rId17"/>
    <p:sldId id="421" r:id="rId18"/>
    <p:sldId id="419" r:id="rId19"/>
    <p:sldId id="368" r:id="rId20"/>
    <p:sldId id="423" r:id="rId21"/>
    <p:sldId id="424" r:id="rId22"/>
    <p:sldId id="425" r:id="rId23"/>
    <p:sldId id="363" r:id="rId24"/>
    <p:sldId id="265" r:id="rId25"/>
    <p:sldId id="266" r:id="rId26"/>
    <p:sldId id="268" r:id="rId27"/>
    <p:sldId id="269" r:id="rId28"/>
    <p:sldId id="270" r:id="rId29"/>
    <p:sldId id="271" r:id="rId30"/>
    <p:sldId id="445" r:id="rId31"/>
    <p:sldId id="446" r:id="rId32"/>
    <p:sldId id="276" r:id="rId33"/>
    <p:sldId id="277" r:id="rId34"/>
    <p:sldId id="278" r:id="rId35"/>
    <p:sldId id="279" r:id="rId36"/>
    <p:sldId id="280" r:id="rId37"/>
    <p:sldId id="447" r:id="rId38"/>
    <p:sldId id="282" r:id="rId39"/>
    <p:sldId id="283" r:id="rId40"/>
    <p:sldId id="374" r:id="rId41"/>
    <p:sldId id="287" r:id="rId42"/>
    <p:sldId id="371" r:id="rId43"/>
    <p:sldId id="428" r:id="rId44"/>
    <p:sldId id="439" r:id="rId45"/>
    <p:sldId id="440" r:id="rId46"/>
    <p:sldId id="288" r:id="rId47"/>
    <p:sldId id="441" r:id="rId48"/>
    <p:sldId id="442" r:id="rId49"/>
    <p:sldId id="443" r:id="rId50"/>
    <p:sldId id="444" r:id="rId51"/>
    <p:sldId id="377" r:id="rId52"/>
    <p:sldId id="376" r:id="rId53"/>
    <p:sldId id="378" r:id="rId54"/>
    <p:sldId id="284" r:id="rId55"/>
    <p:sldId id="433" r:id="rId56"/>
    <p:sldId id="429" r:id="rId57"/>
    <p:sldId id="432" r:id="rId58"/>
    <p:sldId id="434" r:id="rId59"/>
    <p:sldId id="435" r:id="rId60"/>
    <p:sldId id="436" r:id="rId61"/>
    <p:sldId id="299" r:id="rId62"/>
    <p:sldId id="391" r:id="rId63"/>
    <p:sldId id="426" r:id="rId64"/>
    <p:sldId id="383" r:id="rId65"/>
    <p:sldId id="389" r:id="rId66"/>
    <p:sldId id="312" r:id="rId67"/>
    <p:sldId id="394" r:id="rId68"/>
    <p:sldId id="385" r:id="rId69"/>
    <p:sldId id="405" r:id="rId70"/>
    <p:sldId id="406" r:id="rId71"/>
    <p:sldId id="404" r:id="rId72"/>
    <p:sldId id="402" r:id="rId73"/>
    <p:sldId id="384" r:id="rId74"/>
    <p:sldId id="408" r:id="rId75"/>
    <p:sldId id="382" r:id="rId76"/>
    <p:sldId id="410" r:id="rId77"/>
    <p:sldId id="412" r:id="rId78"/>
    <p:sldId id="431" r:id="rId79"/>
    <p:sldId id="437" r:id="rId80"/>
    <p:sldId id="438" r:id="rId81"/>
    <p:sldId id="448" r:id="rId82"/>
    <p:sldId id="449" r:id="rId83"/>
    <p:sldId id="430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E9CD"/>
    <a:srgbClr val="3BAD75"/>
    <a:srgbClr val="269847"/>
    <a:srgbClr val="207739"/>
    <a:srgbClr val="EF5646"/>
    <a:srgbClr val="ED2828"/>
    <a:srgbClr val="7B027C"/>
    <a:srgbClr val="16A902"/>
    <a:srgbClr val="ACE9AB"/>
    <a:srgbClr val="696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 autoAdjust="0"/>
    <p:restoredTop sz="94011" autoAdjust="0"/>
  </p:normalViewPr>
  <p:slideViewPr>
    <p:cSldViewPr snapToGrid="0" snapToObjects="1">
      <p:cViewPr varScale="1">
        <p:scale>
          <a:sx n="139" d="100"/>
          <a:sy n="139" d="100"/>
        </p:scale>
        <p:origin x="-16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2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heme" Target="theme/theme1.xml"/><Relationship Id="rId9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handoutMaster" Target="handoutMasters/handoutMaster1.xml"/><Relationship Id="rId87" Type="http://schemas.openxmlformats.org/officeDocument/2006/relationships/printerSettings" Target="printerSettings/printerSettings1.bin"/><Relationship Id="rId88" Type="http://schemas.openxmlformats.org/officeDocument/2006/relationships/presProps" Target="presProps.xml"/><Relationship Id="rId8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841F6-FFDE-5D45-ACA2-8E75B07755B4}" type="datetimeFigureOut">
              <a:rPr lang="en-US" smtClean="0"/>
              <a:t>01/07/17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2A519-677F-8A45-A663-34C2CE993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751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98D14-474E-6D46-8DCE-49FD406EE79E}" type="datetimeFigureOut">
              <a:rPr lang="en-US" smtClean="0"/>
              <a:t>01/07/17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B169B-68C6-C344-9A88-52BD57E28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810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3FA28-98F5-A645-AE50-4FBDD4324D1B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67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0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0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2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1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0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0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8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2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6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06780" y="6356350"/>
            <a:ext cx="71741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8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26163"/>
            <a:ext cx="9144000" cy="73183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71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text </a:t>
            </a:r>
            <a:r>
              <a:rPr lang="it-IT" dirty="0" err="1" smtClean="0"/>
              <a:t>styles</a:t>
            </a:r>
            <a:endParaRPr lang="it-IT" dirty="0" smtClean="0"/>
          </a:p>
          <a:p>
            <a:pPr lvl="1"/>
            <a:r>
              <a:rPr lang="it-IT" dirty="0" smtClean="0"/>
              <a:t>Second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smtClean="0"/>
              <a:t>Third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7853" y="6356350"/>
            <a:ext cx="349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3535" y="6356350"/>
            <a:ext cx="714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FA315A9-49B5-FE48-939C-B27D5AAA1BE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0"/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286" y="6206168"/>
            <a:ext cx="615827" cy="599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452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0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8.png"/><Relationship Id="rId12" Type="http://schemas.openxmlformats.org/officeDocument/2006/relationships/image" Target="../media/image89.png"/><Relationship Id="rId13" Type="http://schemas.openxmlformats.org/officeDocument/2006/relationships/image" Target="../media/image90.png"/><Relationship Id="rId14" Type="http://schemas.openxmlformats.org/officeDocument/2006/relationships/image" Target="../media/image91.png"/><Relationship Id="rId15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79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86.png"/><Relationship Id="rId10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microsoft.com/office/2007/relationships/hdphoto" Target="../media/hdphoto2.wdp"/><Relationship Id="rId5" Type="http://schemas.openxmlformats.org/officeDocument/2006/relationships/image" Target="../media/image95.png"/><Relationship Id="rId6" Type="http://schemas.microsoft.com/office/2007/relationships/hdphoto" Target="../media/hdphoto3.wdp"/><Relationship Id="rId7" Type="http://schemas.microsoft.com/office/2007/relationships/hdphoto" Target="../media/hdphoto4.wdp"/><Relationship Id="rId8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Relationship Id="rId8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4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4.jpeg"/><Relationship Id="rId8" Type="http://schemas.microsoft.com/office/2007/relationships/hdphoto" Target="../media/hdphoto7.wdp"/><Relationship Id="rId9" Type="http://schemas.openxmlformats.org/officeDocument/2006/relationships/image" Target="../media/image135.png"/><Relationship Id="rId10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6.png"/><Relationship Id="rId12" Type="http://schemas.openxmlformats.org/officeDocument/2006/relationships/image" Target="../media/image147.png"/><Relationship Id="rId13" Type="http://schemas.openxmlformats.org/officeDocument/2006/relationships/image" Target="../media/image148.png"/><Relationship Id="rId14" Type="http://schemas.openxmlformats.org/officeDocument/2006/relationships/image" Target="../media/image149.png"/><Relationship Id="rId15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40.png"/><Relationship Id="rId6" Type="http://schemas.openxmlformats.org/officeDocument/2006/relationships/image" Target="../media/image141.png"/><Relationship Id="rId7" Type="http://schemas.openxmlformats.org/officeDocument/2006/relationships/image" Target="../media/image142.png"/><Relationship Id="rId8" Type="http://schemas.openxmlformats.org/officeDocument/2006/relationships/image" Target="../media/image143.png"/><Relationship Id="rId9" Type="http://schemas.openxmlformats.org/officeDocument/2006/relationships/image" Target="../media/image144.png"/><Relationship Id="rId10" Type="http://schemas.openxmlformats.org/officeDocument/2006/relationships/image" Target="../media/image14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Relationship Id="rId3" Type="http://schemas.openxmlformats.org/officeDocument/2006/relationships/image" Target="../media/image1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4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4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Relationship Id="rId6" Type="http://schemas.openxmlformats.org/officeDocument/2006/relationships/image" Target="../media/image166.png"/><Relationship Id="rId7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Relationship Id="rId6" Type="http://schemas.openxmlformats.org/officeDocument/2006/relationships/image" Target="../media/image172.png"/><Relationship Id="rId7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png"/><Relationship Id="rId3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4" Type="http://schemas.openxmlformats.org/officeDocument/2006/relationships/image" Target="../media/image178.png"/><Relationship Id="rId5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4" Type="http://schemas.openxmlformats.org/officeDocument/2006/relationships/image" Target="../media/image182.png"/><Relationship Id="rId5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4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8.png"/><Relationship Id="rId3" Type="http://schemas.openxmlformats.org/officeDocument/2006/relationships/image" Target="../media/image18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0.png"/><Relationship Id="rId3" Type="http://schemas.openxmlformats.org/officeDocument/2006/relationships/image" Target="../media/image19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3.png"/><Relationship Id="rId3" Type="http://schemas.openxmlformats.org/officeDocument/2006/relationships/image" Target="../media/image19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5.png"/><Relationship Id="rId3" Type="http://schemas.openxmlformats.org/officeDocument/2006/relationships/image" Target="../media/image19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png"/><Relationship Id="rId3" Type="http://schemas.openxmlformats.org/officeDocument/2006/relationships/image" Target="../media/image20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png"/><Relationship Id="rId3" Type="http://schemas.microsoft.com/office/2007/relationships/hdphoto" Target="../media/hdphoto8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4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4" Type="http://schemas.openxmlformats.org/officeDocument/2006/relationships/image" Target="../media/image211.png"/><Relationship Id="rId5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4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4" Type="http://schemas.openxmlformats.org/officeDocument/2006/relationships/image" Target="../media/image22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4" Type="http://schemas.openxmlformats.org/officeDocument/2006/relationships/image" Target="../media/image223.png"/><Relationship Id="rId5" Type="http://schemas.openxmlformats.org/officeDocument/2006/relationships/image" Target="../media/image224.png"/><Relationship Id="rId6" Type="http://schemas.openxmlformats.org/officeDocument/2006/relationships/image" Target="../media/image225.png"/><Relationship Id="rId7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1.gi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4" Type="http://schemas.openxmlformats.org/officeDocument/2006/relationships/image" Target="../media/image229.png"/><Relationship Id="rId5" Type="http://schemas.openxmlformats.org/officeDocument/2006/relationships/image" Target="../media/image230.png"/><Relationship Id="rId6" Type="http://schemas.openxmlformats.org/officeDocument/2006/relationships/image" Target="../media/image231.png"/><Relationship Id="rId7" Type="http://schemas.openxmlformats.org/officeDocument/2006/relationships/image" Target="../media/image232.png"/><Relationship Id="rId8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4" Type="http://schemas.openxmlformats.org/officeDocument/2006/relationships/image" Target="../media/image236.png"/><Relationship Id="rId5" Type="http://schemas.openxmlformats.org/officeDocument/2006/relationships/image" Target="../media/image237.png"/><Relationship Id="rId6" Type="http://schemas.openxmlformats.org/officeDocument/2006/relationships/image" Target="../media/image238.png"/><Relationship Id="rId7" Type="http://schemas.openxmlformats.org/officeDocument/2006/relationships/image" Target="../media/image239.png"/><Relationship Id="rId8" Type="http://schemas.openxmlformats.org/officeDocument/2006/relationships/image" Target="../media/image24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4.png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4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1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4.png"/><Relationship Id="rId3" Type="http://schemas.openxmlformats.org/officeDocument/2006/relationships/image" Target="../media/image24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4" Type="http://schemas.openxmlformats.org/officeDocument/2006/relationships/image" Target="../media/image2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4" Type="http://schemas.openxmlformats.org/officeDocument/2006/relationships/image" Target="../media/image251.png"/><Relationship Id="rId5" Type="http://schemas.openxmlformats.org/officeDocument/2006/relationships/image" Target="../media/image252.jpeg"/><Relationship Id="rId6" Type="http://schemas.openxmlformats.org/officeDocument/2006/relationships/image" Target="../media/image253.png"/><Relationship Id="rId7" Type="http://schemas.openxmlformats.org/officeDocument/2006/relationships/image" Target="../media/image254.jpeg"/><Relationship Id="rId8" Type="http://schemas.openxmlformats.org/officeDocument/2006/relationships/image" Target="../media/image25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4" Type="http://schemas.openxmlformats.org/officeDocument/2006/relationships/image" Target="../media/image257.png"/><Relationship Id="rId5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9.jpeg"/><Relationship Id="rId3" Type="http://schemas.microsoft.com/office/2007/relationships/hdphoto" Target="../media/hdphoto10.wdp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otturno-con-luna-cresce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80000">
            <a:off x="1341588" y="1763487"/>
            <a:ext cx="6350000" cy="4237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7"/>
            <a:ext cx="9144000" cy="131749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ark matter searches at (low energy) accelerators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2585" y="6182606"/>
            <a:ext cx="6074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XIV Seminar on Software for Nuclear, </a:t>
            </a:r>
            <a:r>
              <a:rPr lang="en-US" sz="1400" dirty="0" err="1" smtClean="0"/>
              <a:t>Subnuclear</a:t>
            </a:r>
            <a:r>
              <a:rPr lang="en-US" sz="1400" dirty="0" smtClean="0"/>
              <a:t> and Applied Physics</a:t>
            </a:r>
          </a:p>
          <a:p>
            <a:pPr algn="ctr"/>
            <a:r>
              <a:rPr lang="en-US" sz="1100" dirty="0" smtClean="0"/>
              <a:t>Porto Conte, </a:t>
            </a:r>
            <a:r>
              <a:rPr lang="en-US" sz="1100" dirty="0" err="1" smtClean="0"/>
              <a:t>Alghero</a:t>
            </a:r>
            <a:r>
              <a:rPr lang="en-US" sz="1100" dirty="0" smtClean="0"/>
              <a:t>, Italy</a:t>
            </a:r>
          </a:p>
          <a:p>
            <a:pPr algn="ctr"/>
            <a:r>
              <a:rPr lang="en-US" sz="1100" dirty="0" smtClean="0"/>
              <a:t>4-9 June 2017</a:t>
            </a:r>
            <a:endParaRPr lang="en-US" sz="1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466" y="1521663"/>
            <a:ext cx="6341045" cy="383412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0" y="1317982"/>
            <a:ext cx="9144000" cy="443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smtClean="0"/>
              <a:t>Paolo Valente – INFN Roma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13519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long quest for dark matter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70855" y="4684004"/>
            <a:ext cx="31159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Hubble Space Telescope (2007)</a:t>
            </a:r>
          </a:p>
          <a:p>
            <a:r>
              <a:rPr lang="fi-FI" dirty="0" smtClean="0">
                <a:solidFill>
                  <a:schemeClr val="bg2"/>
                </a:solidFill>
              </a:rPr>
              <a:t>Cluster Cl </a:t>
            </a:r>
            <a:r>
              <a:rPr lang="fi-FI" dirty="0">
                <a:solidFill>
                  <a:schemeClr val="bg2"/>
                </a:solidFill>
              </a:rPr>
              <a:t>0024+</a:t>
            </a:r>
            <a:r>
              <a:rPr lang="fi-FI" dirty="0" smtClean="0">
                <a:solidFill>
                  <a:schemeClr val="bg2"/>
                </a:solidFill>
              </a:rPr>
              <a:t>17</a:t>
            </a:r>
          </a:p>
          <a:p>
            <a:endParaRPr lang="fi-FI" dirty="0" smtClean="0">
              <a:solidFill>
                <a:schemeClr val="bg2"/>
              </a:solidFill>
            </a:endParaRPr>
          </a:p>
          <a:p>
            <a:r>
              <a:rPr lang="en-GB" dirty="0" smtClean="0">
                <a:solidFill>
                  <a:schemeClr val="bg2"/>
                </a:solidFill>
              </a:rPr>
              <a:t>Lensing of background galaxies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392" y="4684004"/>
            <a:ext cx="2833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Zwicky</a:t>
            </a:r>
            <a:r>
              <a:rPr lang="en-US" dirty="0" smtClean="0">
                <a:solidFill>
                  <a:schemeClr val="bg2"/>
                </a:solidFill>
              </a:rPr>
              <a:t>, Coma cluster (1933)</a:t>
            </a:r>
          </a:p>
          <a:p>
            <a:endParaRPr lang="en-US" i="1" dirty="0" smtClean="0">
              <a:solidFill>
                <a:schemeClr val="bg2"/>
              </a:solidFill>
            </a:endParaRPr>
          </a:p>
          <a:p>
            <a:r>
              <a:rPr lang="en-US" i="1" dirty="0" smtClean="0">
                <a:solidFill>
                  <a:schemeClr val="bg2"/>
                </a:solidFill>
              </a:rPr>
              <a:t>M</a:t>
            </a:r>
            <a:r>
              <a:rPr lang="en-US" dirty="0" smtClean="0">
                <a:solidFill>
                  <a:schemeClr val="bg2"/>
                </a:solidFill>
              </a:rPr>
              <a:t>/</a:t>
            </a:r>
            <a:r>
              <a:rPr lang="en-US" i="1" dirty="0" smtClean="0">
                <a:solidFill>
                  <a:schemeClr val="bg2"/>
                </a:solidFill>
              </a:rPr>
              <a:t>L</a:t>
            </a:r>
            <a:r>
              <a:rPr lang="en-US" dirty="0" smtClean="0">
                <a:solidFill>
                  <a:schemeClr val="bg2"/>
                </a:solidFill>
              </a:rPr>
              <a:t> ≈ 660 </a:t>
            </a:r>
            <a:r>
              <a:rPr lang="en-US" i="1" dirty="0" smtClean="0">
                <a:solidFill>
                  <a:schemeClr val="bg2"/>
                </a:solidFill>
              </a:rPr>
              <a:t>M</a:t>
            </a:r>
            <a:r>
              <a:rPr lang="en-US" baseline="-25000" dirty="0">
                <a:solidFill>
                  <a:srgbClr val="EEECE1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dirty="0" smtClean="0">
                <a:solidFill>
                  <a:schemeClr val="bg2"/>
                </a:solidFill>
              </a:rPr>
              <a:t>/</a:t>
            </a:r>
            <a:r>
              <a:rPr lang="en-US" i="1" dirty="0" smtClean="0">
                <a:solidFill>
                  <a:schemeClr val="bg2"/>
                </a:solidFill>
              </a:rPr>
              <a:t>L</a:t>
            </a:r>
            <a:r>
              <a:rPr lang="en-US" baseline="-25000" dirty="0">
                <a:solidFill>
                  <a:srgbClr val="EEECE1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  <a:endParaRPr lang="en-US" i="1" dirty="0" smtClean="0">
              <a:solidFill>
                <a:schemeClr val="bg2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6113" y="1003974"/>
            <a:ext cx="3674325" cy="36800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96" y="990919"/>
            <a:ext cx="5240743" cy="3693085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25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 masses using velocities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722" y="785621"/>
            <a:ext cx="815579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EEECE1"/>
                </a:solidFill>
              </a:rPr>
              <a:t>Σ</a:t>
            </a:r>
            <a:r>
              <a:rPr lang="en-US" sz="2400" i="1" baseline="-25000" dirty="0" err="1" smtClean="0">
                <a:solidFill>
                  <a:srgbClr val="EEECE1"/>
                </a:solidFill>
              </a:rPr>
              <a:t>i</a:t>
            </a:r>
            <a:r>
              <a:rPr lang="en-US" sz="2400" i="1" baseline="-25000" dirty="0" smtClean="0">
                <a:solidFill>
                  <a:srgbClr val="EEECE1"/>
                </a:solidFill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</a:rPr>
              <a:t>m</a:t>
            </a:r>
            <a:r>
              <a:rPr lang="en-US" sz="2400" i="1" baseline="-25000" dirty="0" smtClean="0">
                <a:solidFill>
                  <a:srgbClr val="EEECE1"/>
                </a:solidFill>
              </a:rPr>
              <a:t>i </a:t>
            </a:r>
            <a:r>
              <a:rPr lang="it-IT" sz="2400" i="1" dirty="0" smtClean="0">
                <a:solidFill>
                  <a:srgbClr val="FFFF00"/>
                </a:solidFill>
              </a:rPr>
              <a:t>&lt;v</a:t>
            </a:r>
            <a:r>
              <a:rPr lang="it-IT" sz="2400" i="1" baseline="-25000" dirty="0" smtClean="0">
                <a:solidFill>
                  <a:srgbClr val="FFFF00"/>
                </a:solidFill>
              </a:rPr>
              <a:t>i</a:t>
            </a:r>
            <a:r>
              <a:rPr lang="it-IT" sz="2400" i="1" baseline="30000" dirty="0" smtClean="0">
                <a:solidFill>
                  <a:srgbClr val="FFFF00"/>
                </a:solidFill>
              </a:rPr>
              <a:t>2</a:t>
            </a:r>
            <a:r>
              <a:rPr lang="it-IT" sz="2400" i="1" dirty="0" smtClean="0">
                <a:solidFill>
                  <a:srgbClr val="FFFF00"/>
                </a:solidFill>
              </a:rPr>
              <a:t>&gt;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r>
              <a:rPr lang="it-IT" sz="2400" dirty="0">
                <a:solidFill>
                  <a:srgbClr val="EEECE1"/>
                </a:solidFill>
              </a:rPr>
              <a:t>= </a:t>
            </a:r>
            <a:r>
              <a:rPr lang="en-US" sz="2400" dirty="0" err="1" smtClean="0">
                <a:solidFill>
                  <a:srgbClr val="EEECE1"/>
                </a:solidFill>
              </a:rPr>
              <a:t>Σ</a:t>
            </a:r>
            <a:r>
              <a:rPr lang="en-US" sz="2400" i="1" baseline="-25000" dirty="0" err="1" smtClean="0">
                <a:solidFill>
                  <a:srgbClr val="EEECE1"/>
                </a:solidFill>
              </a:rPr>
              <a:t>i</a:t>
            </a:r>
            <a:r>
              <a:rPr lang="en-US" sz="2400" dirty="0" err="1" smtClean="0">
                <a:solidFill>
                  <a:srgbClr val="EEECE1"/>
                </a:solidFill>
              </a:rPr>
              <a:t>Σ</a:t>
            </a:r>
            <a:r>
              <a:rPr lang="en-US" sz="2400" i="1" baseline="-25000" dirty="0" err="1" smtClean="0">
                <a:solidFill>
                  <a:srgbClr val="EEECE1"/>
                </a:solidFill>
              </a:rPr>
              <a:t>j</a:t>
            </a:r>
            <a:r>
              <a:rPr lang="en-US" sz="2400" i="1" baseline="-25000" dirty="0" smtClean="0">
                <a:solidFill>
                  <a:srgbClr val="EEECE1"/>
                </a:solidFill>
              </a:rPr>
              <a:t>&lt;</a:t>
            </a:r>
            <a:r>
              <a:rPr lang="en-US" sz="2400" i="1" baseline="-25000" dirty="0" err="1" smtClean="0">
                <a:solidFill>
                  <a:srgbClr val="EEECE1"/>
                </a:solidFill>
              </a:rPr>
              <a:t>i</a:t>
            </a:r>
            <a:r>
              <a:rPr lang="en-US" sz="2400" i="1" dirty="0" smtClean="0">
                <a:solidFill>
                  <a:srgbClr val="EEECE1"/>
                </a:solidFill>
                <a:sym typeface="Wingdings"/>
              </a:rPr>
              <a:t> </a:t>
            </a:r>
            <a:r>
              <a:rPr lang="en-US" sz="2400" i="1" dirty="0" err="1">
                <a:solidFill>
                  <a:srgbClr val="EEECE1"/>
                </a:solidFill>
                <a:sym typeface="Wingdings"/>
              </a:rPr>
              <a:t>G</a:t>
            </a:r>
            <a:r>
              <a:rPr lang="en-US" sz="2400" i="1" dirty="0" err="1">
                <a:solidFill>
                  <a:srgbClr val="EEECE1"/>
                </a:solidFill>
              </a:rPr>
              <a:t>m</a:t>
            </a:r>
            <a:r>
              <a:rPr lang="en-US" sz="2400" i="1" baseline="-25000" dirty="0" err="1">
                <a:solidFill>
                  <a:srgbClr val="EEECE1"/>
                </a:solidFill>
              </a:rPr>
              <a:t>i</a:t>
            </a:r>
            <a:r>
              <a:rPr lang="en-US" sz="2400" i="1" dirty="0" err="1">
                <a:solidFill>
                  <a:srgbClr val="EEECE1"/>
                </a:solidFill>
              </a:rPr>
              <a:t>m</a:t>
            </a:r>
            <a:r>
              <a:rPr lang="en-US" sz="2400" i="1" baseline="-25000" dirty="0" err="1">
                <a:solidFill>
                  <a:srgbClr val="EEECE1"/>
                </a:solidFill>
              </a:rPr>
              <a:t>j</a:t>
            </a:r>
            <a:r>
              <a:rPr lang="en-US" sz="2400" i="1" dirty="0">
                <a:solidFill>
                  <a:srgbClr val="EEECE1"/>
                </a:solidFill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</a:rPr>
              <a:t> 1/</a:t>
            </a:r>
            <a:r>
              <a:rPr lang="en-US" sz="2400" i="1" dirty="0" smtClean="0">
                <a:solidFill>
                  <a:srgbClr val="FFFF00"/>
                </a:solidFill>
              </a:rPr>
              <a:t>&lt;|</a:t>
            </a:r>
            <a:r>
              <a:rPr lang="it-IT" sz="2400" b="1" i="1" dirty="0" err="1">
                <a:solidFill>
                  <a:srgbClr val="FFFF00"/>
                </a:solidFill>
              </a:rPr>
              <a:t>r</a:t>
            </a:r>
            <a:r>
              <a:rPr lang="it-IT" sz="2400" i="1" baseline="-25000" dirty="0" err="1">
                <a:solidFill>
                  <a:srgbClr val="FFFF00"/>
                </a:solidFill>
              </a:rPr>
              <a:t>i</a:t>
            </a:r>
            <a:r>
              <a:rPr lang="it-IT" sz="2400" dirty="0">
                <a:solidFill>
                  <a:srgbClr val="FFFF00"/>
                </a:solidFill>
              </a:rPr>
              <a:t> </a:t>
            </a:r>
            <a:r>
              <a:rPr lang="it-IT" sz="2400" dirty="0" smtClean="0">
                <a:solidFill>
                  <a:srgbClr val="FFFF00"/>
                </a:solidFill>
              </a:rPr>
              <a:t>– </a:t>
            </a:r>
            <a:r>
              <a:rPr lang="en-US" sz="2400" b="1" i="1" dirty="0" err="1">
                <a:solidFill>
                  <a:srgbClr val="FFFF00"/>
                </a:solidFill>
                <a:sym typeface="Wingdings"/>
              </a:rPr>
              <a:t>r</a:t>
            </a:r>
            <a:r>
              <a:rPr lang="en-US" sz="2400" i="1" baseline="-25000" dirty="0" err="1">
                <a:solidFill>
                  <a:srgbClr val="FFFF00"/>
                </a:solidFill>
                <a:sym typeface="Wingdings"/>
              </a:rPr>
              <a:t>j</a:t>
            </a:r>
            <a:r>
              <a:rPr lang="en-US" sz="2400" i="1" dirty="0" smtClean="0">
                <a:solidFill>
                  <a:srgbClr val="FFFF00"/>
                </a:solidFill>
              </a:rPr>
              <a:t>|</a:t>
            </a:r>
            <a:r>
              <a:rPr lang="it-IT" sz="2400" i="1" dirty="0" smtClean="0">
                <a:solidFill>
                  <a:srgbClr val="FFFF00"/>
                </a:solidFill>
              </a:rPr>
              <a:t>&gt;</a:t>
            </a:r>
          </a:p>
          <a:p>
            <a:endParaRPr lang="it-IT" sz="2400" i="1" dirty="0">
              <a:solidFill>
                <a:srgbClr val="FFFF00"/>
              </a:solidFill>
              <a:sym typeface="Wingdings"/>
            </a:endParaRPr>
          </a:p>
          <a:p>
            <a:r>
              <a:rPr lang="it-IT" sz="2400" i="1" dirty="0">
                <a:solidFill>
                  <a:srgbClr val="FFFF00"/>
                </a:solidFill>
              </a:rPr>
              <a:t>&lt;</a:t>
            </a:r>
            <a:r>
              <a:rPr lang="it-IT" sz="2400" i="1" dirty="0" smtClean="0">
                <a:solidFill>
                  <a:srgbClr val="FFFF00"/>
                </a:solidFill>
              </a:rPr>
              <a:t>v</a:t>
            </a:r>
            <a:r>
              <a:rPr lang="it-IT" sz="2400" i="1" baseline="-25000" dirty="0" smtClean="0">
                <a:solidFill>
                  <a:srgbClr val="FFFF00"/>
                </a:solidFill>
              </a:rPr>
              <a:t>r,i</a:t>
            </a:r>
            <a:r>
              <a:rPr lang="it-IT" sz="2400" i="1" baseline="30000" dirty="0" smtClean="0">
                <a:solidFill>
                  <a:srgbClr val="FFFF00"/>
                </a:solidFill>
              </a:rPr>
              <a:t>2</a:t>
            </a:r>
            <a:r>
              <a:rPr lang="it-IT" sz="2400" i="1" dirty="0" smtClean="0">
                <a:solidFill>
                  <a:srgbClr val="FFFF00"/>
                </a:solidFill>
              </a:rPr>
              <a:t>&gt;</a:t>
            </a:r>
            <a:r>
              <a:rPr lang="it-IT" sz="2400" baseline="-250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W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 = 1/3</a:t>
            </a:r>
            <a:r>
              <a:rPr lang="it-IT" sz="2400" i="1" dirty="0" smtClean="0">
                <a:solidFill>
                  <a:schemeClr val="bg2"/>
                </a:solidFill>
                <a:latin typeface="Calibri"/>
                <a:cs typeface="Calibri"/>
              </a:rPr>
              <a:t> v</a:t>
            </a:r>
            <a:r>
              <a:rPr lang="it-IT" sz="2400" i="1" baseline="-25000" dirty="0" smtClean="0">
                <a:solidFill>
                  <a:schemeClr val="bg2"/>
                </a:solidFill>
                <a:latin typeface="Calibri"/>
                <a:cs typeface="Calibri"/>
              </a:rPr>
              <a:t>i</a:t>
            </a:r>
            <a:r>
              <a:rPr lang="it-IT" sz="2400" i="1" baseline="30000" dirty="0" smtClean="0">
                <a:solidFill>
                  <a:schemeClr val="bg2"/>
                </a:solidFill>
                <a:latin typeface="Calibri"/>
                <a:cs typeface="Calibri"/>
              </a:rPr>
              <a:t>2</a:t>
            </a:r>
            <a:r>
              <a:rPr lang="it-IT" sz="2400" i="1" dirty="0" smtClean="0">
                <a:solidFill>
                  <a:schemeClr val="bg2"/>
                </a:solidFill>
                <a:latin typeface="Calibri"/>
                <a:cs typeface="Calibri"/>
              </a:rPr>
              <a:t> </a:t>
            </a:r>
          </a:p>
          <a:p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</a:rPr>
              <a:t>projected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</a:rPr>
              <a:t>along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</a:rPr>
              <a:t>radial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</a:rPr>
              <a:t>direction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,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</a:rPr>
              <a:t>averaged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 over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</a:rPr>
              <a:t>solid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</a:rPr>
              <a:t> angle </a:t>
            </a:r>
            <a:r>
              <a:rPr lang="it-IT" sz="2400" dirty="0" err="1" smtClean="0">
                <a:solidFill>
                  <a:schemeClr val="bg2"/>
                </a:solidFill>
                <a:latin typeface="Symbol" charset="2"/>
                <a:cs typeface="Symbol" charset="2"/>
              </a:rPr>
              <a:t>W</a:t>
            </a:r>
            <a:endParaRPr lang="it-IT" sz="2400" dirty="0" smtClean="0">
              <a:solidFill>
                <a:schemeClr val="bg2"/>
              </a:solidFill>
              <a:latin typeface="Symbol" charset="2"/>
              <a:cs typeface="Symbol" charset="2"/>
            </a:endParaRPr>
          </a:p>
          <a:p>
            <a:pPr marL="342900" indent="-342900">
              <a:buFontTx/>
              <a:buChar char="-"/>
            </a:pPr>
            <a:r>
              <a:rPr lang="it-IT" sz="2400" dirty="0" err="1" smtClean="0">
                <a:solidFill>
                  <a:schemeClr val="bg2"/>
                </a:solidFill>
                <a:cs typeface="Calibri"/>
              </a:rPr>
              <a:t>We</a:t>
            </a:r>
            <a:r>
              <a:rPr lang="it-IT" sz="2400" dirty="0" smtClean="0">
                <a:solidFill>
                  <a:schemeClr val="bg2"/>
                </a:solidFill>
                <a:cs typeface="Calibri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cs typeface="Calibri"/>
              </a:rPr>
              <a:t>see</a:t>
            </a:r>
            <a:r>
              <a:rPr lang="it-IT" sz="2400" dirty="0" smtClean="0">
                <a:solidFill>
                  <a:schemeClr val="bg2"/>
                </a:solidFill>
                <a:cs typeface="Calibri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cs typeface="Calibri"/>
              </a:rPr>
              <a:t>only</a:t>
            </a:r>
            <a:r>
              <a:rPr lang="it-IT" sz="2400" dirty="0" smtClean="0">
                <a:solidFill>
                  <a:schemeClr val="bg2"/>
                </a:solidFill>
                <a:cs typeface="Calibri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cs typeface="Calibri"/>
              </a:rPr>
              <a:t>radial</a:t>
            </a:r>
            <a:r>
              <a:rPr lang="it-IT" sz="2400" dirty="0" smtClean="0">
                <a:solidFill>
                  <a:schemeClr val="bg2"/>
                </a:solidFill>
                <a:cs typeface="Calibri"/>
              </a:rPr>
              <a:t> component of </a:t>
            </a:r>
            <a:r>
              <a:rPr lang="it-IT" sz="2400" dirty="0" err="1" smtClean="0">
                <a:solidFill>
                  <a:schemeClr val="bg2"/>
                </a:solidFill>
                <a:cs typeface="Calibri"/>
              </a:rPr>
              <a:t>motion</a:t>
            </a:r>
            <a:r>
              <a:rPr lang="it-IT" sz="2400" dirty="0" smtClean="0">
                <a:solidFill>
                  <a:schemeClr val="bg2"/>
                </a:solidFill>
                <a:cs typeface="Calibri"/>
              </a:rPr>
              <a:t>, </a:t>
            </a:r>
            <a:r>
              <a:rPr lang="it-IT" sz="2400" i="1" dirty="0" smtClean="0">
                <a:solidFill>
                  <a:schemeClr val="bg2"/>
                </a:solidFill>
                <a:cs typeface="Calibri"/>
              </a:rPr>
              <a:t>&lt;v</a:t>
            </a:r>
            <a:r>
              <a:rPr lang="it-IT" sz="2400" i="1" baseline="-25000" dirty="0" smtClean="0">
                <a:solidFill>
                  <a:schemeClr val="bg2"/>
                </a:solidFill>
                <a:cs typeface="Calibri"/>
              </a:rPr>
              <a:t>i</a:t>
            </a:r>
            <a:r>
              <a:rPr lang="it-IT" sz="2400" i="1" dirty="0" smtClean="0">
                <a:solidFill>
                  <a:schemeClr val="bg2"/>
                </a:solidFill>
                <a:cs typeface="Calibri"/>
              </a:rPr>
              <a:t>&gt; ≈ √3 </a:t>
            </a:r>
            <a:r>
              <a:rPr lang="it-IT" sz="2400" i="1" dirty="0" err="1" smtClean="0">
                <a:solidFill>
                  <a:schemeClr val="bg2"/>
                </a:solidFill>
                <a:cs typeface="Calibri"/>
              </a:rPr>
              <a:t>v</a:t>
            </a:r>
            <a:r>
              <a:rPr lang="it-IT" sz="2400" i="1" baseline="-25000" dirty="0" err="1" smtClean="0">
                <a:solidFill>
                  <a:schemeClr val="bg2"/>
                </a:solidFill>
                <a:cs typeface="Calibri"/>
              </a:rPr>
              <a:t>r</a:t>
            </a:r>
            <a:endParaRPr lang="it-IT" sz="2400" i="1" baseline="-25000" dirty="0" smtClean="0">
              <a:solidFill>
                <a:schemeClr val="bg2"/>
              </a:solidFill>
              <a:cs typeface="Calibri"/>
            </a:endParaRPr>
          </a:p>
          <a:p>
            <a:pPr marL="342900" indent="-342900">
              <a:buFontTx/>
              <a:buChar char="-"/>
            </a:pP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We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see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projected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radii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: </a:t>
            </a:r>
            <a:r>
              <a:rPr lang="it-IT" sz="2400" i="1" dirty="0" err="1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r</a:t>
            </a:r>
            <a:r>
              <a:rPr lang="it-IT" sz="2400" i="1" dirty="0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it-IT" sz="2400" dirty="0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= </a:t>
            </a:r>
            <a:r>
              <a:rPr lang="it-IT" sz="2400" i="1" dirty="0" err="1" smtClean="0">
                <a:solidFill>
                  <a:schemeClr val="bg2"/>
                </a:solidFill>
                <a:latin typeface="Symbol" charset="2"/>
                <a:cs typeface="Symbol" charset="2"/>
                <a:sym typeface="Wingdings"/>
              </a:rPr>
              <a:t>q</a:t>
            </a:r>
            <a:r>
              <a:rPr lang="it-IT" sz="2400" i="1" dirty="0" err="1" smtClean="0">
                <a:solidFill>
                  <a:schemeClr val="bg2"/>
                </a:solidFill>
                <a:latin typeface="Calibri"/>
                <a:cs typeface="Calibri"/>
                <a:sym typeface="Wingdings"/>
              </a:rPr>
              <a:t>d</a:t>
            </a:r>
            <a:endParaRPr lang="it-IT" sz="2400" i="1" dirty="0" smtClean="0">
              <a:solidFill>
                <a:schemeClr val="bg2"/>
              </a:solidFill>
              <a:latin typeface="Calibri"/>
              <a:cs typeface="Calibri"/>
              <a:sym typeface="Wingdings"/>
            </a:endParaRPr>
          </a:p>
          <a:p>
            <a:r>
              <a:rPr lang="en-US" sz="2000" i="1" dirty="0">
                <a:solidFill>
                  <a:srgbClr val="EEECE1"/>
                </a:solidFill>
              </a:rPr>
              <a:t>1/&lt;|</a:t>
            </a:r>
            <a:r>
              <a:rPr lang="it-IT" sz="2000" b="1" i="1" dirty="0" err="1">
                <a:solidFill>
                  <a:srgbClr val="EEECE1"/>
                </a:solidFill>
              </a:rPr>
              <a:t>r</a:t>
            </a:r>
            <a:r>
              <a:rPr lang="it-IT" sz="2000" i="1" baseline="-25000" dirty="0" err="1">
                <a:solidFill>
                  <a:srgbClr val="EEECE1"/>
                </a:solidFill>
              </a:rPr>
              <a:t>i</a:t>
            </a:r>
            <a:r>
              <a:rPr lang="it-IT" sz="2000" dirty="0">
                <a:solidFill>
                  <a:srgbClr val="EEECE1"/>
                </a:solidFill>
              </a:rPr>
              <a:t> – </a:t>
            </a:r>
            <a:r>
              <a:rPr lang="en-US" sz="2000" b="1" i="1" dirty="0" err="1">
                <a:solidFill>
                  <a:srgbClr val="EEECE1"/>
                </a:solidFill>
                <a:sym typeface="Wingdings"/>
              </a:rPr>
              <a:t>r</a:t>
            </a:r>
            <a:r>
              <a:rPr lang="en-US" sz="2000" i="1" baseline="-25000" dirty="0" err="1">
                <a:solidFill>
                  <a:srgbClr val="EEECE1"/>
                </a:solidFill>
                <a:sym typeface="Wingdings"/>
              </a:rPr>
              <a:t>j</a:t>
            </a:r>
            <a:r>
              <a:rPr lang="en-US" sz="2000" i="1" dirty="0">
                <a:solidFill>
                  <a:srgbClr val="EEECE1"/>
                </a:solidFill>
              </a:rPr>
              <a:t>|</a:t>
            </a:r>
            <a:r>
              <a:rPr lang="it-IT" sz="2000" i="1" dirty="0" smtClean="0">
                <a:solidFill>
                  <a:srgbClr val="EEECE1"/>
                </a:solidFill>
              </a:rPr>
              <a:t>&gt; </a:t>
            </a:r>
            <a:r>
              <a:rPr lang="it-IT" sz="2000" dirty="0" smtClean="0">
                <a:solidFill>
                  <a:srgbClr val="EEECE1"/>
                </a:solidFill>
              </a:rPr>
              <a:t>= </a:t>
            </a:r>
            <a:r>
              <a:rPr lang="en-US" sz="2000" i="1" dirty="0">
                <a:solidFill>
                  <a:srgbClr val="EEECE1"/>
                </a:solidFill>
              </a:rPr>
              <a:t>1</a:t>
            </a:r>
            <a:r>
              <a:rPr lang="en-US" sz="2000" i="1" dirty="0" smtClean="0">
                <a:solidFill>
                  <a:srgbClr val="EEECE1"/>
                </a:solidFill>
              </a:rPr>
              <a:t>/|</a:t>
            </a:r>
            <a:r>
              <a:rPr lang="it-IT" sz="2000" b="1" i="1" dirty="0" err="1">
                <a:solidFill>
                  <a:srgbClr val="EEECE1"/>
                </a:solidFill>
              </a:rPr>
              <a:t>r</a:t>
            </a:r>
            <a:r>
              <a:rPr lang="it-IT" sz="2000" i="1" baseline="-25000" dirty="0" err="1">
                <a:solidFill>
                  <a:srgbClr val="EEECE1"/>
                </a:solidFill>
              </a:rPr>
              <a:t>i</a:t>
            </a:r>
            <a:r>
              <a:rPr lang="it-IT" sz="2000" dirty="0">
                <a:solidFill>
                  <a:srgbClr val="EEECE1"/>
                </a:solidFill>
              </a:rPr>
              <a:t> – </a:t>
            </a:r>
            <a:r>
              <a:rPr lang="en-US" sz="2000" b="1" i="1" dirty="0" err="1">
                <a:solidFill>
                  <a:srgbClr val="EEECE1"/>
                </a:solidFill>
                <a:sym typeface="Wingdings"/>
              </a:rPr>
              <a:t>r</a:t>
            </a:r>
            <a:r>
              <a:rPr lang="en-US" sz="2000" i="1" baseline="-25000" dirty="0" err="1">
                <a:solidFill>
                  <a:srgbClr val="EEECE1"/>
                </a:solidFill>
                <a:sym typeface="Wingdings"/>
              </a:rPr>
              <a:t>j</a:t>
            </a:r>
            <a:r>
              <a:rPr lang="en-US" sz="2000" i="1" dirty="0" smtClean="0">
                <a:solidFill>
                  <a:srgbClr val="EEECE1"/>
                </a:solidFill>
              </a:rPr>
              <a:t>|&lt;1/</a:t>
            </a:r>
            <a:r>
              <a:rPr lang="en-US" sz="2000" i="1" dirty="0" err="1" smtClean="0">
                <a:solidFill>
                  <a:srgbClr val="EEECE1"/>
                </a:solidFill>
              </a:rPr>
              <a:t>sin</a:t>
            </a:r>
            <a:r>
              <a:rPr lang="en-US" sz="2000" i="1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q</a:t>
            </a:r>
            <a:r>
              <a:rPr lang="en-US" sz="2000" i="1" baseline="-25000" dirty="0" err="1" smtClean="0">
                <a:solidFill>
                  <a:srgbClr val="EEECE1"/>
                </a:solidFill>
              </a:rPr>
              <a:t>ij</a:t>
            </a:r>
            <a:r>
              <a:rPr lang="it-IT" sz="2000" i="1" dirty="0" smtClean="0">
                <a:solidFill>
                  <a:srgbClr val="EEECE1"/>
                </a:solidFill>
              </a:rPr>
              <a:t>&gt;</a:t>
            </a:r>
            <a:r>
              <a:rPr lang="it-IT" sz="2000" i="1" baseline="-250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W</a:t>
            </a:r>
            <a:r>
              <a:rPr lang="it-IT" sz="2000" i="1" dirty="0" smtClean="0">
                <a:solidFill>
                  <a:srgbClr val="EEECE1"/>
                </a:solidFill>
              </a:rPr>
              <a:t> </a:t>
            </a:r>
          </a:p>
          <a:p>
            <a:endParaRPr lang="it-IT" sz="2000" i="1" dirty="0">
              <a:solidFill>
                <a:srgbClr val="EEECE1"/>
              </a:solidFill>
              <a:latin typeface="Calibri"/>
              <a:cs typeface="Calibri"/>
              <a:sym typeface="Wingdings"/>
            </a:endParaRPr>
          </a:p>
          <a:p>
            <a:r>
              <a:rPr lang="en-US" sz="20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Assuming </a:t>
            </a:r>
            <a:r>
              <a:rPr lang="en-US" sz="20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N </a:t>
            </a:r>
            <a:r>
              <a:rPr lang="en-US" sz="20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equal masses </a:t>
            </a:r>
            <a:r>
              <a:rPr lang="en-US" sz="2000" dirty="0" err="1">
                <a:solidFill>
                  <a:srgbClr val="EEECE1"/>
                </a:solidFill>
              </a:rPr>
              <a:t>Σ</a:t>
            </a:r>
            <a:r>
              <a:rPr lang="en-US" sz="2000" i="1" baseline="-25000" dirty="0" err="1">
                <a:solidFill>
                  <a:srgbClr val="EEECE1"/>
                </a:solidFill>
              </a:rPr>
              <a:t>i</a:t>
            </a:r>
            <a:r>
              <a:rPr lang="en-US" sz="2000" i="1" baseline="-25000" dirty="0">
                <a:solidFill>
                  <a:srgbClr val="EEECE1"/>
                </a:solidFill>
              </a:rPr>
              <a:t> </a:t>
            </a:r>
            <a:r>
              <a:rPr lang="en-US" sz="2000" i="1" dirty="0">
                <a:solidFill>
                  <a:srgbClr val="EEECE1"/>
                </a:solidFill>
              </a:rPr>
              <a:t>m</a:t>
            </a:r>
            <a:r>
              <a:rPr lang="en-US" sz="2000" i="1" baseline="-25000" dirty="0">
                <a:solidFill>
                  <a:srgbClr val="EEECE1"/>
                </a:solidFill>
              </a:rPr>
              <a:t>i </a:t>
            </a:r>
            <a:r>
              <a:rPr lang="en-US" sz="2000" dirty="0" smtClean="0">
                <a:solidFill>
                  <a:srgbClr val="EEECE1"/>
                </a:solidFill>
              </a:rPr>
              <a:t>= </a:t>
            </a:r>
            <a:r>
              <a:rPr lang="en-US" sz="2000" i="1" dirty="0" smtClean="0">
                <a:solidFill>
                  <a:srgbClr val="EEECE1"/>
                </a:solidFill>
              </a:rPr>
              <a:t>N m</a:t>
            </a:r>
          </a:p>
          <a:p>
            <a:endParaRPr lang="en-US" sz="2000" i="1" dirty="0" smtClean="0">
              <a:solidFill>
                <a:srgbClr val="EEECE1"/>
              </a:solidFill>
              <a:latin typeface="Calibri"/>
              <a:cs typeface="Calibri"/>
              <a:sym typeface="Wingdings"/>
            </a:endParaRPr>
          </a:p>
          <a:p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M</a:t>
            </a:r>
            <a:r>
              <a:rPr lang="en-US" sz="2400" i="1" baseline="-250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VT  </a:t>
            </a:r>
            <a:r>
              <a:rPr lang="en-US" sz="24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= 3/2</a:t>
            </a:r>
            <a:r>
              <a:rPr lang="en-US" sz="2400" dirty="0" smtClean="0">
                <a:solidFill>
                  <a:srgbClr val="EEECE1"/>
                </a:solidFill>
                <a:latin typeface="Symbol" charset="2"/>
                <a:cs typeface="Symbol" charset="2"/>
                <a:sym typeface="Wingdings"/>
              </a:rPr>
              <a:t>p</a:t>
            </a:r>
            <a:r>
              <a:rPr lang="en-US" sz="24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G</a:t>
            </a:r>
            <a:r>
              <a:rPr lang="en-US" sz="2400" baseline="300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-1</a:t>
            </a:r>
            <a:r>
              <a:rPr lang="en-US" sz="24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N </a:t>
            </a:r>
            <a:r>
              <a:rPr lang="en-US" sz="2400" dirty="0" err="1" smtClean="0">
                <a:solidFill>
                  <a:srgbClr val="FFFF00"/>
                </a:solidFill>
              </a:rPr>
              <a:t>Σ</a:t>
            </a:r>
            <a:r>
              <a:rPr lang="en-US" sz="2400" i="1" baseline="-25000" dirty="0" err="1" smtClean="0">
                <a:solidFill>
                  <a:srgbClr val="FFFF00"/>
                </a:solidFill>
              </a:rPr>
              <a:t>i</a:t>
            </a:r>
            <a:r>
              <a:rPr lang="en-US" sz="2400" i="1" baseline="-25000" dirty="0" smtClean="0">
                <a:solidFill>
                  <a:srgbClr val="FFFF00"/>
                </a:solidFill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</a:rPr>
              <a:t>v</a:t>
            </a:r>
            <a:r>
              <a:rPr lang="en-US" sz="2400" i="1" baseline="-25000" dirty="0" smtClean="0">
                <a:solidFill>
                  <a:srgbClr val="FFFF00"/>
                </a:solidFill>
              </a:rPr>
              <a:t>i </a:t>
            </a:r>
            <a:r>
              <a:rPr lang="en-US" sz="2400" i="1" baseline="30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EEECE1"/>
                </a:solidFill>
              </a:rPr>
              <a:t>/ </a:t>
            </a:r>
            <a:r>
              <a:rPr lang="en-US" sz="2400" dirty="0" err="1">
                <a:solidFill>
                  <a:srgbClr val="EEECE1"/>
                </a:solidFill>
              </a:rPr>
              <a:t>Σ</a:t>
            </a:r>
            <a:r>
              <a:rPr lang="en-US" sz="2400" i="1" baseline="-25000" dirty="0" err="1">
                <a:solidFill>
                  <a:srgbClr val="EEECE1"/>
                </a:solidFill>
              </a:rPr>
              <a:t>j</a:t>
            </a:r>
            <a:r>
              <a:rPr lang="en-US" sz="2400" i="1" baseline="-25000" dirty="0" smtClean="0">
                <a:solidFill>
                  <a:srgbClr val="EEECE1"/>
                </a:solidFill>
              </a:rPr>
              <a:t>&lt;</a:t>
            </a:r>
            <a:r>
              <a:rPr lang="en-US" sz="2400" i="1" baseline="-25000" dirty="0" err="1" smtClean="0">
                <a:solidFill>
                  <a:srgbClr val="EEECE1"/>
                </a:solidFill>
              </a:rPr>
              <a:t>i</a:t>
            </a:r>
            <a:r>
              <a:rPr lang="en-US" sz="2400" i="1" baseline="-25000" dirty="0" smtClean="0">
                <a:solidFill>
                  <a:srgbClr val="EEECE1"/>
                </a:solidFill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</a:rPr>
              <a:t>1/</a:t>
            </a:r>
            <a:r>
              <a:rPr lang="en-US" sz="2400" i="1" dirty="0" err="1" smtClean="0">
                <a:solidFill>
                  <a:srgbClr val="EEECE1"/>
                </a:solidFill>
              </a:rPr>
              <a:t>r</a:t>
            </a:r>
            <a:r>
              <a:rPr lang="en-US" sz="2400" i="1" baseline="-25000" dirty="0" err="1" smtClean="0">
                <a:solidFill>
                  <a:srgbClr val="EEECE1"/>
                </a:solidFill>
              </a:rPr>
              <a:t>ij</a:t>
            </a:r>
            <a:endParaRPr lang="en-US" sz="2400" i="1" baseline="-25000" dirty="0" smtClean="0">
              <a:solidFill>
                <a:srgbClr val="EEECE1"/>
              </a:solidFill>
            </a:endParaRPr>
          </a:p>
          <a:p>
            <a:endParaRPr lang="en-US" sz="2400" i="1" baseline="-25000" dirty="0">
              <a:solidFill>
                <a:srgbClr val="EEECE1"/>
              </a:solidFill>
              <a:latin typeface="Calibri"/>
              <a:cs typeface="Calibri"/>
              <a:sym typeface="Wingdings"/>
            </a:endParaRPr>
          </a:p>
          <a:p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Coma cluster (</a:t>
            </a:r>
            <a:r>
              <a:rPr lang="en-US" sz="2400" i="1" dirty="0" err="1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Zwicky</a:t>
            </a:r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): </a:t>
            </a:r>
          </a:p>
          <a:p>
            <a:r>
              <a:rPr lang="en-US" sz="2400" i="1" dirty="0" smtClean="0">
                <a:solidFill>
                  <a:srgbClr val="EEECE1"/>
                </a:solidFill>
                <a:latin typeface="Symbol" charset="2"/>
                <a:cs typeface="Symbol" charset="2"/>
                <a:sym typeface="Wingdings"/>
              </a:rPr>
              <a:t>s</a:t>
            </a:r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≈1000 km/s, R</a:t>
            </a:r>
            <a:r>
              <a:rPr lang="en-US" sz="2400" i="1" dirty="0" smtClean="0">
                <a:solidFill>
                  <a:srgbClr val="EEECE1"/>
                </a:solidFill>
                <a:cs typeface="Calibri"/>
                <a:sym typeface="Wingdings"/>
              </a:rPr>
              <a:t>≈3Mpc, </a:t>
            </a:r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M</a:t>
            </a:r>
            <a:r>
              <a:rPr lang="en-US" sz="2400" i="1" baseline="-250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VT</a:t>
            </a:r>
            <a:r>
              <a:rPr lang="en-US" sz="24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 = 3 10</a:t>
            </a:r>
            <a:r>
              <a:rPr lang="en-US" sz="2400" baseline="300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15</a:t>
            </a:r>
            <a:r>
              <a:rPr lang="en-US" sz="2400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  <a:latin typeface="Calibri"/>
                <a:cs typeface="Calibri"/>
                <a:sym typeface="Wingdings"/>
              </a:rPr>
              <a:t>M</a:t>
            </a:r>
            <a:r>
              <a:rPr lang="en-US" sz="2400" baseline="-25000" dirty="0" smtClean="0">
                <a:solidFill>
                  <a:srgbClr val="EEECE1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</a:p>
          <a:p>
            <a:r>
              <a:rPr lang="en-US" sz="2400" i="1" dirty="0" smtClean="0">
                <a:solidFill>
                  <a:srgbClr val="EEECE1"/>
                </a:solidFill>
                <a:cs typeface="Calibri"/>
                <a:sym typeface="Wingdings"/>
              </a:rPr>
              <a:t>L</a:t>
            </a:r>
            <a:r>
              <a:rPr lang="en-US" sz="2400" dirty="0" smtClean="0">
                <a:solidFill>
                  <a:srgbClr val="EEECE1"/>
                </a:solidFill>
                <a:cs typeface="Calibri"/>
                <a:sym typeface="Wingdings"/>
              </a:rPr>
              <a:t> </a:t>
            </a:r>
            <a:r>
              <a:rPr lang="en-US" sz="2400" dirty="0">
                <a:solidFill>
                  <a:srgbClr val="EEECE1"/>
                </a:solidFill>
                <a:cs typeface="Calibri"/>
                <a:sym typeface="Wingdings"/>
              </a:rPr>
              <a:t>= 5</a:t>
            </a:r>
            <a:r>
              <a:rPr lang="en-US" sz="2400" dirty="0" smtClean="0">
                <a:solidFill>
                  <a:srgbClr val="EEECE1"/>
                </a:solidFill>
                <a:cs typeface="Calibri"/>
                <a:sym typeface="Wingdings"/>
              </a:rPr>
              <a:t> 10</a:t>
            </a:r>
            <a:r>
              <a:rPr lang="en-US" sz="2400" baseline="30000" dirty="0" smtClean="0">
                <a:solidFill>
                  <a:srgbClr val="EEECE1"/>
                </a:solidFill>
                <a:cs typeface="Calibri"/>
                <a:sym typeface="Wingdings"/>
              </a:rPr>
              <a:t>12</a:t>
            </a:r>
            <a:r>
              <a:rPr lang="en-US" sz="2400" dirty="0" smtClean="0">
                <a:solidFill>
                  <a:srgbClr val="EEECE1"/>
                </a:solidFill>
                <a:cs typeface="Calibri"/>
                <a:sym typeface="Wingdings"/>
              </a:rPr>
              <a:t> </a:t>
            </a:r>
            <a:r>
              <a:rPr lang="en-US" sz="2400" i="1" dirty="0" smtClean="0">
                <a:solidFill>
                  <a:srgbClr val="EEECE1"/>
                </a:solidFill>
                <a:cs typeface="Calibri"/>
                <a:sym typeface="Wingdings"/>
              </a:rPr>
              <a:t>L</a:t>
            </a:r>
            <a:r>
              <a:rPr lang="en-US" sz="2400" baseline="-25000" dirty="0" smtClean="0">
                <a:solidFill>
                  <a:srgbClr val="EEECE1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972" y="4116108"/>
            <a:ext cx="1953907" cy="1805925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86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pieces of evidence for dark matter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44755" y="1285966"/>
            <a:ext cx="1291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9458" y="676419"/>
            <a:ext cx="2637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 smtClean="0">
                <a:solidFill>
                  <a:srgbClr val="FFFF00"/>
                </a:solidFill>
              </a:rPr>
              <a:t>Rotation</a:t>
            </a:r>
            <a:r>
              <a:rPr lang="it-IT" sz="1600" b="1" dirty="0" smtClean="0">
                <a:solidFill>
                  <a:srgbClr val="FFFF00"/>
                </a:solidFill>
              </a:rPr>
              <a:t> </a:t>
            </a:r>
            <a:r>
              <a:rPr lang="it-IT" sz="1600" b="1" dirty="0" err="1" smtClean="0">
                <a:solidFill>
                  <a:srgbClr val="FFFF00"/>
                </a:solidFill>
              </a:rPr>
              <a:t>curves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294281" y="19126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32" y="1116429"/>
            <a:ext cx="2639417" cy="17348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3463" y="676419"/>
            <a:ext cx="2900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1600" b="1" dirty="0" smtClean="0">
                <a:solidFill>
                  <a:srgbClr val="FFFF00"/>
                </a:solidFill>
              </a:rPr>
              <a:t>Cosmic Microwave Background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00" y="1111330"/>
            <a:ext cx="2867527" cy="14337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674" y="2851350"/>
            <a:ext cx="3216145" cy="3199307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9458" y="3299292"/>
            <a:ext cx="26372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Lensing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26" name="Picture 25" descr="Screenshot 2015-04-13 12.43.5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7967" y="3657238"/>
            <a:ext cx="2676381" cy="186205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897967" y="3299292"/>
            <a:ext cx="26763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</a:rPr>
              <a:t>Colliding clusters (Chandra)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2730" y="1112554"/>
            <a:ext cx="2105613" cy="156239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845561" y="676419"/>
            <a:ext cx="2302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FFFF00"/>
                </a:solidFill>
              </a:rPr>
              <a:t>Large scale </a:t>
            </a:r>
            <a:r>
              <a:rPr lang="it-IT" sz="1600" b="1" dirty="0" err="1" smtClean="0">
                <a:solidFill>
                  <a:srgbClr val="FFFF00"/>
                </a:solidFill>
              </a:rPr>
              <a:t>structures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23" y="3647325"/>
            <a:ext cx="2595326" cy="2380360"/>
          </a:xfrm>
          <a:prstGeom prst="rect">
            <a:avLst/>
          </a:prstGeom>
        </p:spPr>
      </p:pic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72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dark matter problem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4583" y="1526291"/>
            <a:ext cx="3420041" cy="44688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" y="4733275"/>
            <a:ext cx="182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Roots are the empirical observations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20969" y="664843"/>
            <a:ext cx="372231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solidFill>
                  <a:schemeClr val="bg2">
                    <a:lumMod val="90000"/>
                  </a:schemeClr>
                </a:solidFill>
                <a:latin typeface="Lucida Handwriting"/>
                <a:cs typeface="Lucida Handwriting"/>
              </a:rPr>
              <a:t>Original drawing by Stacy </a:t>
            </a:r>
            <a:r>
              <a:rPr lang="en-US" sz="700" dirty="0" err="1" smtClean="0">
                <a:solidFill>
                  <a:schemeClr val="bg2">
                    <a:lumMod val="90000"/>
                  </a:schemeClr>
                </a:solidFill>
                <a:latin typeface="Lucida Handwriting"/>
                <a:cs typeface="Lucida Handwriting"/>
              </a:rPr>
              <a:t>McGaugh</a:t>
            </a:r>
            <a:r>
              <a:rPr lang="en-US" sz="700" dirty="0" smtClean="0">
                <a:solidFill>
                  <a:schemeClr val="bg2">
                    <a:lumMod val="90000"/>
                  </a:schemeClr>
                </a:solidFill>
                <a:latin typeface="Lucida Handwriting"/>
                <a:cs typeface="Lucida Handwriting"/>
              </a:rPr>
              <a:t> (1995) </a:t>
            </a:r>
            <a:endParaRPr lang="en-US" sz="700" dirty="0">
              <a:solidFill>
                <a:schemeClr val="bg2">
                  <a:lumMod val="90000"/>
                </a:schemeClr>
              </a:solidFill>
              <a:latin typeface="Lucida Handwriting"/>
              <a:cs typeface="Lucida Handwriting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815718" y="3430453"/>
            <a:ext cx="69698" cy="109185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494" y="2965230"/>
            <a:ext cx="2292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EEECE1"/>
                </a:solidFill>
              </a:rPr>
              <a:t>Several hypothesized solutions </a:t>
            </a:r>
            <a:endParaRPr lang="en-US" sz="1200" dirty="0">
              <a:solidFill>
                <a:srgbClr val="EEECE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3011364">
            <a:off x="5591076" y="2769872"/>
            <a:ext cx="1386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Modify gravity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219716">
            <a:off x="4314441" y="1239390"/>
            <a:ext cx="1278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Astrophysics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20588422">
            <a:off x="2284220" y="1420581"/>
            <a:ext cx="129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Particle physics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12300" y="2347865"/>
            <a:ext cx="201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Particle physics is not the only possible solution</a:t>
            </a:r>
            <a:r>
              <a:rPr lang="is-IS" sz="1400" dirty="0" smtClean="0">
                <a:solidFill>
                  <a:srgbClr val="FFFF00"/>
                </a:solidFill>
              </a:rPr>
              <a:t>…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6053" y="2926232"/>
            <a:ext cx="2160151" cy="101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5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Where to search for dark matter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458" y="779856"/>
            <a:ext cx="696209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GB" b="1" dirty="0" smtClean="0">
                <a:solidFill>
                  <a:srgbClr val="DDD9C3"/>
                </a:solidFill>
              </a:rPr>
              <a:t>Without</a:t>
            </a:r>
            <a:r>
              <a:rPr lang="en-GB" dirty="0" smtClean="0">
                <a:solidFill>
                  <a:srgbClr val="DDD9C3"/>
                </a:solidFill>
              </a:rPr>
              <a:t> modifying the SM structure:   U(1)</a:t>
            </a:r>
            <a:r>
              <a:rPr lang="en-GB" baseline="-25000" dirty="0" smtClean="0">
                <a:solidFill>
                  <a:srgbClr val="DDD9C3"/>
                </a:solidFill>
              </a:rPr>
              <a:t>Y</a:t>
            </a:r>
            <a:r>
              <a:rPr lang="en-GB" dirty="0" smtClean="0">
                <a:solidFill>
                  <a:srgbClr val="DDD9C3"/>
                </a:solidFill>
              </a:rPr>
              <a:t>+SU(2)</a:t>
            </a:r>
            <a:r>
              <a:rPr lang="en-GB" baseline="-25000" dirty="0" smtClean="0">
                <a:solidFill>
                  <a:srgbClr val="DDD9C3"/>
                </a:solidFill>
              </a:rPr>
              <a:t>L</a:t>
            </a:r>
            <a:r>
              <a:rPr lang="en-GB" dirty="0" smtClean="0">
                <a:solidFill>
                  <a:srgbClr val="DDD9C3"/>
                </a:solidFill>
              </a:rPr>
              <a:t>+SU(3)</a:t>
            </a:r>
            <a:r>
              <a:rPr lang="en-GB" baseline="-25000" dirty="0" smtClean="0">
                <a:solidFill>
                  <a:srgbClr val="DDD9C3"/>
                </a:solidFill>
              </a:rPr>
              <a:t>C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GB" sz="1400" dirty="0" smtClean="0">
                <a:solidFill>
                  <a:schemeClr val="bg2"/>
                </a:solidFill>
              </a:rPr>
              <a:t>Dark matter can’t be strong interacting  (scattering cross section too high)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GB" sz="1400" dirty="0" smtClean="0">
                <a:solidFill>
                  <a:schemeClr val="bg2"/>
                </a:solidFill>
              </a:rPr>
              <a:t>Cannot be electrically charged, otherwise it would not be dark! 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GB" sz="1400" dirty="0" smtClean="0">
                <a:solidFill>
                  <a:schemeClr val="bg1"/>
                </a:solidFill>
              </a:rPr>
              <a:t>It can be </a:t>
            </a:r>
            <a:r>
              <a:rPr lang="en-GB" sz="1400" b="1" dirty="0" smtClean="0">
                <a:solidFill>
                  <a:srgbClr val="FFFF00"/>
                </a:solidFill>
              </a:rPr>
              <a:t>weakly interacting </a:t>
            </a:r>
            <a:r>
              <a:rPr lang="en-GB" sz="1400" dirty="0" smtClean="0">
                <a:solidFill>
                  <a:schemeClr val="bg1"/>
                </a:solidFill>
              </a:rPr>
              <a:t>and massive!</a:t>
            </a:r>
          </a:p>
          <a:p>
            <a:pPr marL="285750" indent="-285750">
              <a:buClr>
                <a:schemeClr val="bg2"/>
              </a:buClr>
              <a:buFont typeface="Wingdings" charset="2"/>
              <a:buChar char="§"/>
            </a:pPr>
            <a:r>
              <a:rPr lang="en-GB" b="1" dirty="0" smtClean="0">
                <a:solidFill>
                  <a:srgbClr val="FFFF00"/>
                </a:solidFill>
              </a:rPr>
              <a:t>WIMP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EEECE1"/>
                </a:solidFill>
              </a:rPr>
              <a:t>has all the characteristics to solve the DM problem…</a:t>
            </a:r>
          </a:p>
          <a:p>
            <a:pPr marL="285750" indent="-285750">
              <a:buFont typeface="Wingdings" charset="2"/>
              <a:buChar char="§"/>
            </a:pPr>
            <a:r>
              <a:rPr lang="mr-IN" dirty="0" smtClean="0">
                <a:solidFill>
                  <a:srgbClr val="DDD9C3"/>
                </a:solidFill>
              </a:rPr>
              <a:t>…</a:t>
            </a:r>
            <a:r>
              <a:rPr lang="it-IT" dirty="0" smtClean="0">
                <a:solidFill>
                  <a:srgbClr val="DDD9C3"/>
                </a:solidFill>
              </a:rPr>
              <a:t> b</a:t>
            </a:r>
            <a:r>
              <a:rPr lang="en-GB" dirty="0" err="1" smtClean="0">
                <a:solidFill>
                  <a:srgbClr val="DDD9C3"/>
                </a:solidFill>
              </a:rPr>
              <a:t>ut</a:t>
            </a:r>
            <a:r>
              <a:rPr lang="en-GB" dirty="0" smtClean="0">
                <a:solidFill>
                  <a:srgbClr val="DDD9C3"/>
                </a:solidFill>
              </a:rPr>
              <a:t> so far more than 20 years of unsuccessful searches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GB" sz="1400" dirty="0" smtClean="0">
                <a:solidFill>
                  <a:schemeClr val="bg2"/>
                </a:solidFill>
              </a:rPr>
              <a:t>Apart from DAMA-LIBRA annual modulation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GB" sz="1400" dirty="0" smtClean="0">
                <a:solidFill>
                  <a:schemeClr val="bg1"/>
                </a:solidFill>
              </a:rPr>
              <a:t>Strong constraints from the </a:t>
            </a:r>
            <a:r>
              <a:rPr lang="en-GB" sz="1400" b="1" dirty="0" smtClean="0">
                <a:solidFill>
                  <a:schemeClr val="bg1"/>
                </a:solidFill>
              </a:rPr>
              <a:t>LHC</a:t>
            </a:r>
            <a:r>
              <a:rPr lang="en-GB" sz="1400" dirty="0" smtClean="0">
                <a:solidFill>
                  <a:schemeClr val="bg1"/>
                </a:solidFill>
              </a:rPr>
              <a:t> and </a:t>
            </a:r>
            <a:r>
              <a:rPr lang="en-GB" sz="1400" b="1" dirty="0" smtClean="0">
                <a:solidFill>
                  <a:schemeClr val="bg1"/>
                </a:solidFill>
              </a:rPr>
              <a:t>direct searches </a:t>
            </a:r>
            <a:r>
              <a:rPr lang="en-GB" sz="1400" dirty="0" smtClean="0">
                <a:solidFill>
                  <a:schemeClr val="bg1"/>
                </a:solidFill>
              </a:rPr>
              <a:t>up to </a:t>
            </a:r>
            <a:r>
              <a:rPr lang="en-GB" sz="1400" dirty="0" err="1" smtClean="0">
                <a:solidFill>
                  <a:schemeClr val="bg1"/>
                </a:solidFill>
              </a:rPr>
              <a:t>TeV</a:t>
            </a:r>
            <a:r>
              <a:rPr lang="en-GB" sz="1400" dirty="0" smtClean="0">
                <a:solidFill>
                  <a:schemeClr val="bg1"/>
                </a:solidFill>
              </a:rPr>
              <a:t> scale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8" name="Picture 7" descr="Screenshot 2016-01-20 17.47.08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76" y="3279648"/>
            <a:ext cx="4648647" cy="20389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21239" y="5361106"/>
            <a:ext cx="5709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What </a:t>
            </a:r>
            <a:r>
              <a:rPr lang="en-US" sz="2400" dirty="0" smtClean="0">
                <a:solidFill>
                  <a:srgbClr val="FFFF00"/>
                </a:solidFill>
              </a:rPr>
              <a:t>about introducing </a:t>
            </a:r>
            <a:r>
              <a:rPr lang="en-US" sz="2400" dirty="0">
                <a:solidFill>
                  <a:srgbClr val="FFFF00"/>
                </a:solidFill>
              </a:rPr>
              <a:t>a </a:t>
            </a:r>
            <a:r>
              <a:rPr lang="en-US" sz="2400" b="1" dirty="0">
                <a:solidFill>
                  <a:srgbClr val="FFFF00"/>
                </a:solidFill>
              </a:rPr>
              <a:t>new </a:t>
            </a:r>
            <a:r>
              <a:rPr lang="en-US" sz="2400" b="1" dirty="0" smtClean="0">
                <a:solidFill>
                  <a:srgbClr val="FFFF00"/>
                </a:solidFill>
              </a:rPr>
              <a:t>force</a:t>
            </a:r>
            <a:r>
              <a:rPr lang="en-US" sz="2400" dirty="0">
                <a:solidFill>
                  <a:srgbClr val="FFFF00"/>
                </a:solidFill>
              </a:rPr>
              <a:t>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758" y="3281279"/>
            <a:ext cx="4322177" cy="1842239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298290" y="4543281"/>
            <a:ext cx="20086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>
                    <a:lumMod val="50000"/>
                  </a:schemeClr>
                </a:solidFill>
              </a:rPr>
              <a:t>Nuclear recoil too weak</a:t>
            </a:r>
            <a:endParaRPr 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83048" y="508358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DDD9C3"/>
                </a:solidFill>
              </a:rPr>
              <a:t>MeV</a:t>
            </a:r>
            <a:endParaRPr lang="en-US" sz="1000" dirty="0">
              <a:solidFill>
                <a:srgbClr val="DDD9C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3115" y="5084488"/>
            <a:ext cx="505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rgbClr val="DDD9C3"/>
                </a:solidFill>
              </a:rPr>
              <a:t>G</a:t>
            </a:r>
            <a:r>
              <a:rPr lang="en-US" sz="1000" dirty="0" err="1" smtClean="0">
                <a:solidFill>
                  <a:srgbClr val="DDD9C3"/>
                </a:solidFill>
              </a:rPr>
              <a:t>eV</a:t>
            </a:r>
            <a:endParaRPr lang="en-US" sz="1000" dirty="0">
              <a:solidFill>
                <a:srgbClr val="DDD9C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97794" y="5296890"/>
            <a:ext cx="440597" cy="171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accent6"/>
                </a:solidFill>
              </a:rPr>
              <a:t>TeV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34128" y="5084488"/>
            <a:ext cx="380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rgbClr val="DDD9C3"/>
                </a:solidFill>
              </a:rPr>
              <a:t>T</a:t>
            </a:r>
            <a:r>
              <a:rPr lang="en-US" sz="1000" dirty="0" err="1" smtClean="0">
                <a:solidFill>
                  <a:srgbClr val="DDD9C3"/>
                </a:solidFill>
              </a:rPr>
              <a:t>eV</a:t>
            </a:r>
            <a:endParaRPr lang="en-US" sz="1000" dirty="0">
              <a:solidFill>
                <a:srgbClr val="DDD9C3"/>
              </a:solidFill>
            </a:endParaRP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5907" y="1101607"/>
            <a:ext cx="1865120" cy="1346417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>
            <a:off x="6854437" y="1227940"/>
            <a:ext cx="0" cy="1108918"/>
          </a:xfrm>
          <a:prstGeom prst="straightConnector1">
            <a:avLst/>
          </a:prstGeom>
          <a:ln>
            <a:solidFill>
              <a:schemeClr val="accent5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6200000">
            <a:off x="6249269" y="1626764"/>
            <a:ext cx="902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5"/>
                </a:solidFill>
              </a:rPr>
              <a:t>scattering</a:t>
            </a:r>
            <a:endParaRPr lang="en-US" sz="1400" dirty="0">
              <a:solidFill>
                <a:schemeClr val="accent5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328952" y="989066"/>
            <a:ext cx="1251389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22229" y="644593"/>
            <a:ext cx="105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annihilation</a:t>
            </a:r>
            <a:endParaRPr lang="en-US" sz="1400" dirty="0">
              <a:solidFill>
                <a:srgbClr val="FFFF00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7328952" y="2575517"/>
            <a:ext cx="1251389" cy="0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171368" y="2597531"/>
            <a:ext cx="1570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</a:t>
            </a:r>
            <a:r>
              <a:rPr lang="en-US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ollider production</a:t>
            </a:r>
            <a:endParaRPr lang="en-US" sz="1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506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relic dark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93" y="635059"/>
            <a:ext cx="5022166" cy="1459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rgbClr val="FFFF00"/>
                </a:solidFill>
              </a:rPr>
              <a:t>DM particles </a:t>
            </a:r>
          </a:p>
          <a:p>
            <a:pPr>
              <a:buFont typeface="Wingdings" charset="2"/>
              <a:buChar char="§"/>
            </a:pPr>
            <a:r>
              <a:rPr lang="en-US" sz="1600" dirty="0" smtClean="0">
                <a:solidFill>
                  <a:srgbClr val="FFFF00"/>
                </a:solidFill>
              </a:rPr>
              <a:t>were created </a:t>
            </a:r>
            <a:r>
              <a:rPr lang="en-US" sz="1600" b="1" dirty="0" smtClean="0">
                <a:solidFill>
                  <a:srgbClr val="FFFF00"/>
                </a:solidFill>
              </a:rPr>
              <a:t>thermally</a:t>
            </a:r>
            <a:r>
              <a:rPr lang="en-US" sz="1600" dirty="0" smtClean="0">
                <a:solidFill>
                  <a:srgbClr val="FFFF00"/>
                </a:solidFill>
              </a:rPr>
              <a:t> in the early universe</a:t>
            </a:r>
          </a:p>
          <a:p>
            <a:pPr>
              <a:buFont typeface="Wingdings" charset="2"/>
              <a:buChar char="§"/>
            </a:pPr>
            <a:r>
              <a:rPr lang="en-US" sz="1600" dirty="0" smtClean="0">
                <a:solidFill>
                  <a:srgbClr val="FFFF00"/>
                </a:solidFill>
              </a:rPr>
              <a:t>They are in chemical equilibrium with SM particles through </a:t>
            </a:r>
            <a:r>
              <a:rPr lang="is-IS" sz="1600" dirty="0">
                <a:solidFill>
                  <a:srgbClr val="FFFF00"/>
                </a:solidFill>
              </a:rPr>
              <a:t>2 → </a:t>
            </a:r>
            <a:r>
              <a:rPr lang="is-IS" sz="1600" dirty="0" smtClean="0">
                <a:solidFill>
                  <a:srgbClr val="FFFF00"/>
                </a:solidFill>
              </a:rPr>
              <a:t>2 annihilations</a:t>
            </a:r>
            <a:endParaRPr lang="is-IS" sz="1600" dirty="0">
              <a:solidFill>
                <a:srgbClr val="FFFF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2372" y="610406"/>
            <a:ext cx="3403850" cy="2216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402" y="2213124"/>
            <a:ext cx="797134" cy="37163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093" y="1894448"/>
            <a:ext cx="467070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1600" dirty="0">
                <a:solidFill>
                  <a:schemeClr val="bg1"/>
                </a:solidFill>
              </a:rPr>
              <a:t>At thermal </a:t>
            </a:r>
            <a:r>
              <a:rPr lang="en-US" sz="1600" dirty="0" smtClean="0">
                <a:solidFill>
                  <a:schemeClr val="bg1"/>
                </a:solidFill>
              </a:rPr>
              <a:t>equilibriums same </a:t>
            </a:r>
            <a:r>
              <a:rPr lang="en-US" sz="1600" dirty="0">
                <a:solidFill>
                  <a:schemeClr val="bg1"/>
                </a:solidFill>
              </a:rPr>
              <a:t>number density as </a:t>
            </a:r>
            <a:r>
              <a:rPr lang="en-US" sz="1600" dirty="0" smtClean="0">
                <a:solidFill>
                  <a:schemeClr val="bg1"/>
                </a:solidFill>
              </a:rPr>
              <a:t>photons: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600" dirty="0" smtClean="0">
                <a:solidFill>
                  <a:schemeClr val="bg1"/>
                </a:solidFill>
              </a:rPr>
              <a:t>As </a:t>
            </a:r>
            <a:r>
              <a:rPr lang="en-US" sz="1600" dirty="0">
                <a:solidFill>
                  <a:schemeClr val="bg1"/>
                </a:solidFill>
              </a:rPr>
              <a:t>the </a:t>
            </a:r>
            <a:r>
              <a:rPr lang="en-US" sz="1600" dirty="0" smtClean="0">
                <a:solidFill>
                  <a:schemeClr val="bg1"/>
                </a:solidFill>
              </a:rPr>
              <a:t>Universe cooled </a:t>
            </a:r>
            <a:r>
              <a:rPr lang="en-US" sz="1600" dirty="0">
                <a:solidFill>
                  <a:schemeClr val="bg1"/>
                </a:solidFill>
              </a:rPr>
              <a:t>the number of </a:t>
            </a:r>
            <a:r>
              <a:rPr lang="en-US" sz="1600" dirty="0" smtClean="0">
                <a:solidFill>
                  <a:schemeClr val="bg1"/>
                </a:solidFill>
              </a:rPr>
              <a:t>DM particles and </a:t>
            </a:r>
            <a:r>
              <a:rPr lang="en-US" sz="1600" dirty="0">
                <a:solidFill>
                  <a:schemeClr val="bg1"/>
                </a:solidFill>
              </a:rPr>
              <a:t>photons would decrease </a:t>
            </a:r>
            <a:r>
              <a:rPr lang="en-US" sz="1600" dirty="0" smtClean="0">
                <a:solidFill>
                  <a:schemeClr val="bg1"/>
                </a:solidFill>
              </a:rPr>
              <a:t>together as </a:t>
            </a:r>
            <a:r>
              <a:rPr lang="en-US" sz="1600" dirty="0">
                <a:solidFill>
                  <a:schemeClr val="bg1"/>
                </a:solidFill>
              </a:rPr>
              <a:t>long </a:t>
            </a:r>
            <a:r>
              <a:rPr lang="en-US" sz="1600" dirty="0" smtClean="0">
                <a:solidFill>
                  <a:schemeClr val="bg1"/>
                </a:solidFill>
              </a:rPr>
              <a:t>as</a:t>
            </a:r>
          </a:p>
          <a:p>
            <a:pPr marL="285750" indent="-285750">
              <a:buFont typeface="Wingdings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600" dirty="0" smtClean="0">
                <a:solidFill>
                  <a:schemeClr val="bg1"/>
                </a:solidFill>
              </a:rPr>
              <a:t>When the temperature dropped below </a:t>
            </a:r>
            <a:r>
              <a:rPr lang="en-US" sz="1600" i="1" dirty="0" err="1" smtClean="0">
                <a:solidFill>
                  <a:schemeClr val="bg1"/>
                </a:solidFill>
              </a:rPr>
              <a:t>m</a:t>
            </a:r>
            <a:r>
              <a:rPr lang="en-US" sz="1600" i="1" baseline="-25000" dirty="0" err="1" smtClean="0">
                <a:solidFill>
                  <a:schemeClr val="bg1"/>
                </a:solidFill>
              </a:rPr>
              <a:t>DM</a:t>
            </a:r>
            <a:r>
              <a:rPr lang="en-US" sz="1600" dirty="0" smtClean="0">
                <a:solidFill>
                  <a:schemeClr val="bg1"/>
                </a:solidFill>
              </a:rPr>
              <a:t> the number density started to  exponentially decrease</a:t>
            </a:r>
          </a:p>
          <a:p>
            <a:pPr marL="285750" indent="-285750">
              <a:buFont typeface="Wingdings" charset="2"/>
              <a:buChar char="§"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600" dirty="0" smtClean="0">
                <a:solidFill>
                  <a:schemeClr val="bg1"/>
                </a:solidFill>
              </a:rPr>
              <a:t>No relics today, unless transition out of equilibrium or “freeze-out”, when the probability of annihilation has become small</a:t>
            </a:r>
          </a:p>
          <a:p>
            <a:pPr marL="285750" indent="-285750">
              <a:buFont typeface="Wingdings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600" dirty="0" smtClean="0">
                <a:solidFill>
                  <a:schemeClr val="bg1"/>
                </a:solidFill>
              </a:rPr>
              <a:t>Freeze-out should complete before neutrino decoupling and Big Bang </a:t>
            </a:r>
            <a:r>
              <a:rPr lang="en-US" sz="1600" dirty="0" err="1" smtClean="0">
                <a:solidFill>
                  <a:schemeClr val="bg1"/>
                </a:solidFill>
              </a:rPr>
              <a:t>Nucleosynthesis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352" y="3177160"/>
            <a:ext cx="902124" cy="32962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83275" y="4106827"/>
            <a:ext cx="35837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1600" dirty="0">
                <a:solidFill>
                  <a:srgbClr val="FFFFFF"/>
                </a:solidFill>
              </a:rPr>
              <a:t>T</a:t>
            </a:r>
            <a:r>
              <a:rPr lang="en-US" sz="1600" dirty="0" smtClean="0">
                <a:solidFill>
                  <a:srgbClr val="FFFFFF"/>
                </a:solidFill>
              </a:rPr>
              <a:t>he annihilation cross </a:t>
            </a:r>
            <a:r>
              <a:rPr lang="en-US" sz="1600" dirty="0">
                <a:solidFill>
                  <a:srgbClr val="FFFFFF"/>
                </a:solidFill>
              </a:rPr>
              <a:t>section </a:t>
            </a:r>
            <a:r>
              <a:rPr lang="en-US" sz="1600" dirty="0" smtClean="0">
                <a:solidFill>
                  <a:srgbClr val="FFFFFF"/>
                </a:solidFill>
              </a:rPr>
              <a:t>is just </a:t>
            </a:r>
            <a:r>
              <a:rPr lang="en-US" sz="1600" dirty="0">
                <a:solidFill>
                  <a:srgbClr val="FFFFFF"/>
                </a:solidFill>
              </a:rPr>
              <a:t>what would be predicted for particles </a:t>
            </a:r>
            <a:r>
              <a:rPr lang="en-US" sz="1600" dirty="0" smtClean="0">
                <a:solidFill>
                  <a:srgbClr val="FFFFFF"/>
                </a:solidFill>
              </a:rPr>
              <a:t>with electroweak scale interactions</a:t>
            </a:r>
            <a:r>
              <a:rPr lang="en-GB" sz="1600" dirty="0" smtClean="0">
                <a:solidFill>
                  <a:srgbClr val="FFFF00"/>
                </a:solidFill>
                <a:sym typeface="Symbol"/>
              </a:rPr>
              <a:t>:</a:t>
            </a:r>
          </a:p>
          <a:p>
            <a:r>
              <a:rPr lang="en-GB" sz="1600" dirty="0">
                <a:solidFill>
                  <a:srgbClr val="FFFF00"/>
                </a:solidFill>
                <a:sym typeface="Symbol"/>
              </a:rPr>
              <a:t>	</a:t>
            </a:r>
            <a:r>
              <a:rPr lang="en-GB" sz="1600" dirty="0" smtClean="0">
                <a:solidFill>
                  <a:srgbClr val="FFFF00"/>
                </a:solidFill>
                <a:sym typeface="Symbol"/>
              </a:rPr>
              <a:t>	      the WIMP miracle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439" r="-8041"/>
          <a:stretch/>
        </p:blipFill>
        <p:spPr>
          <a:xfrm>
            <a:off x="5242372" y="3133389"/>
            <a:ext cx="3403850" cy="7333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/>
          <p:cNvSpPr txBox="1"/>
          <p:nvPr/>
        </p:nvSpPr>
        <p:spPr>
          <a:xfrm>
            <a:off x="5505774" y="3920874"/>
            <a:ext cx="23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kern="1200" dirty="0" smtClean="0">
                <a:solidFill>
                  <a:srgbClr val="FFFF00"/>
                </a:solidFill>
                <a:latin typeface="Futura"/>
                <a:cs typeface="Futura"/>
              </a:rPr>
              <a:t>m</a:t>
            </a:r>
            <a:r>
              <a:rPr lang="en-US" sz="1100" kern="1200" baseline="-250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c</a:t>
            </a:r>
            <a:r>
              <a:rPr lang="en-US" sz="1100" kern="1200" dirty="0" smtClean="0">
                <a:solidFill>
                  <a:srgbClr val="FFFF00"/>
                </a:solidFill>
                <a:latin typeface="Futura"/>
                <a:cs typeface="Futura"/>
              </a:rPr>
              <a:t>=100 </a:t>
            </a:r>
            <a:r>
              <a:rPr lang="en-US" sz="1100" kern="1200" dirty="0" err="1" smtClean="0">
                <a:solidFill>
                  <a:srgbClr val="FFFF00"/>
                </a:solidFill>
                <a:latin typeface="Futura"/>
                <a:cs typeface="Futura"/>
              </a:rPr>
              <a:t>GeV,</a:t>
            </a:r>
            <a:r>
              <a:rPr lang="en-US" sz="1100" i="1" kern="1200" dirty="0" err="1" smtClean="0">
                <a:solidFill>
                  <a:srgbClr val="FFFF00"/>
                </a:solidFill>
                <a:latin typeface="Futura"/>
                <a:cs typeface="Futura"/>
              </a:rPr>
              <a:t>g</a:t>
            </a:r>
            <a:r>
              <a:rPr lang="en-US" sz="1100" kern="1200" baseline="-250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c</a:t>
            </a:r>
            <a:r>
              <a:rPr lang="en-US" sz="1100" kern="1200" dirty="0" smtClean="0">
                <a:solidFill>
                  <a:srgbClr val="FFFF00"/>
                </a:solidFill>
                <a:latin typeface="Futura"/>
                <a:cs typeface="Futura"/>
              </a:rPr>
              <a:t>=0.6, </a:t>
            </a:r>
            <a:r>
              <a:rPr lang="en-US" sz="1100" kern="12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W</a:t>
            </a:r>
            <a:r>
              <a:rPr lang="en-US" sz="1100" kern="1200" baseline="-250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c</a:t>
            </a:r>
            <a:r>
              <a:rPr lang="en-US" sz="1100" kern="1200" dirty="0" smtClean="0">
                <a:solidFill>
                  <a:srgbClr val="FFFF00"/>
                </a:solidFill>
                <a:latin typeface="Futura"/>
                <a:cs typeface="Futura"/>
              </a:rPr>
              <a:t> = 0.1</a:t>
            </a:r>
            <a:endParaRPr lang="en-US" sz="1100" kern="1200" dirty="0">
              <a:solidFill>
                <a:srgbClr val="FFFF00"/>
              </a:solidFill>
              <a:latin typeface="Futura"/>
              <a:cs typeface="Futur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1422" y="5287878"/>
            <a:ext cx="3394800" cy="150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5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948" y="914738"/>
            <a:ext cx="6869172" cy="4104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9994" y="523160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M.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Pospelov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0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From WIMP to “portal” to hidden sector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882" t="-9540" r="-6338" b="-3746"/>
          <a:stretch/>
        </p:blipFill>
        <p:spPr>
          <a:xfrm>
            <a:off x="4075708" y="3235705"/>
            <a:ext cx="1250376" cy="580494"/>
          </a:xfrm>
          <a:prstGeom prst="rect">
            <a:avLst/>
          </a:prstGeom>
          <a:solidFill>
            <a:srgbClr val="D9D9D9"/>
          </a:solidFill>
        </p:spPr>
      </p:pic>
      <p:sp>
        <p:nvSpPr>
          <p:cNvPr id="13" name="TextBox 12"/>
          <p:cNvSpPr txBox="1"/>
          <p:nvPr/>
        </p:nvSpPr>
        <p:spPr>
          <a:xfrm>
            <a:off x="1687877" y="3322869"/>
            <a:ext cx="100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vector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5726" y="3949892"/>
            <a:ext cx="8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DBDBDB"/>
                </a:solidFill>
              </a:rPr>
              <a:t>Higgs</a:t>
            </a:r>
            <a:endParaRPr lang="en-US" sz="2400" dirty="0">
              <a:solidFill>
                <a:srgbClr val="DBDBDB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0614" y="4627160"/>
            <a:ext cx="1266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DBDBDB"/>
                </a:solidFill>
              </a:rPr>
              <a:t>neutrino</a:t>
            </a:r>
            <a:endParaRPr lang="en-US" sz="2400" dirty="0">
              <a:solidFill>
                <a:srgbClr val="DBDBDB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87877" y="5254183"/>
            <a:ext cx="860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DBDBDB"/>
                </a:solidFill>
              </a:rPr>
              <a:t>axion</a:t>
            </a:r>
            <a:endParaRPr lang="en-US" sz="2400" dirty="0">
              <a:solidFill>
                <a:srgbClr val="DBDBDB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63054" y="3325191"/>
            <a:ext cx="176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d</a:t>
            </a:r>
            <a:r>
              <a:rPr lang="en-US" sz="2400" b="1" dirty="0" smtClean="0">
                <a:solidFill>
                  <a:srgbClr val="FFFF00"/>
                </a:solidFill>
              </a:rPr>
              <a:t>ark photon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63054" y="3949198"/>
            <a:ext cx="1533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DBDBDB"/>
                </a:solidFill>
              </a:rPr>
              <a:t>d</a:t>
            </a:r>
            <a:r>
              <a:rPr lang="en-US" sz="2400" dirty="0" smtClean="0">
                <a:solidFill>
                  <a:srgbClr val="DBDBDB"/>
                </a:solidFill>
              </a:rPr>
              <a:t>ark scalar</a:t>
            </a:r>
            <a:endParaRPr lang="en-US" sz="2400" dirty="0">
              <a:solidFill>
                <a:srgbClr val="DBDBDB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58486" y="4628289"/>
            <a:ext cx="211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DBDBDB"/>
                </a:solidFill>
              </a:rPr>
              <a:t>s</a:t>
            </a:r>
            <a:r>
              <a:rPr lang="en-US" sz="2400" dirty="0" smtClean="0">
                <a:solidFill>
                  <a:srgbClr val="DBDBDB"/>
                </a:solidFill>
              </a:rPr>
              <a:t>terile neutrino</a:t>
            </a:r>
            <a:endParaRPr lang="en-US" sz="2400" dirty="0">
              <a:solidFill>
                <a:srgbClr val="DBDBDB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58486" y="5251360"/>
            <a:ext cx="77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DBDBDB"/>
                </a:solidFill>
              </a:rPr>
              <a:t>ALPs</a:t>
            </a:r>
            <a:endParaRPr lang="en-US" sz="2400" dirty="0">
              <a:solidFill>
                <a:srgbClr val="DBDBDB"/>
              </a:solidFill>
            </a:endParaRPr>
          </a:p>
        </p:txBody>
      </p:sp>
      <p:sp>
        <p:nvSpPr>
          <p:cNvPr id="2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198" y="4022457"/>
            <a:ext cx="1038685" cy="41335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5708" y="4673862"/>
            <a:ext cx="912030" cy="35078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5708" y="5231268"/>
            <a:ext cx="1222580" cy="5763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01884" y="1056064"/>
            <a:ext cx="37464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GB" dirty="0">
                <a:solidFill>
                  <a:schemeClr val="bg2"/>
                </a:solidFill>
                <a:latin typeface="Calibri"/>
                <a:cs typeface="Calibri"/>
              </a:rPr>
              <a:t>A mediator particle, </a:t>
            </a:r>
            <a:r>
              <a:rPr lang="en-GB" dirty="0">
                <a:solidFill>
                  <a:srgbClr val="FFFF00"/>
                </a:solidFill>
                <a:latin typeface="Calibri"/>
                <a:cs typeface="Calibri"/>
              </a:rPr>
              <a:t>very weekly interacting </a:t>
            </a:r>
            <a:r>
              <a:rPr lang="en-GB" dirty="0">
                <a:solidFill>
                  <a:schemeClr val="bg2"/>
                </a:solidFill>
                <a:latin typeface="Calibri"/>
                <a:cs typeface="Calibri"/>
              </a:rPr>
              <a:t>with SM particles</a:t>
            </a:r>
            <a:r>
              <a:rPr lang="en-GB" dirty="0" smtClean="0">
                <a:solidFill>
                  <a:schemeClr val="bg2"/>
                </a:solidFill>
                <a:latin typeface="Calibri"/>
                <a:cs typeface="Calibri"/>
              </a:rPr>
              <a:t>, and </a:t>
            </a:r>
            <a:r>
              <a:rPr lang="en-GB" dirty="0">
                <a:solidFill>
                  <a:schemeClr val="bg2"/>
                </a:solidFill>
                <a:latin typeface="Calibri"/>
                <a:cs typeface="Calibri"/>
              </a:rPr>
              <a:t>connecting </a:t>
            </a:r>
            <a:r>
              <a:rPr lang="en-GB" dirty="0" smtClean="0">
                <a:solidFill>
                  <a:schemeClr val="bg2"/>
                </a:solidFill>
                <a:latin typeface="Calibri"/>
                <a:cs typeface="Calibri"/>
              </a:rPr>
              <a:t>with a </a:t>
            </a:r>
            <a:r>
              <a:rPr lang="en-GB" dirty="0" smtClean="0">
                <a:solidFill>
                  <a:srgbClr val="FFFF00"/>
                </a:solidFill>
                <a:latin typeface="Calibri"/>
                <a:cs typeface="Calibri"/>
              </a:rPr>
              <a:t>hidden </a:t>
            </a:r>
            <a:r>
              <a:rPr lang="en-GB" dirty="0" smtClean="0">
                <a:solidFill>
                  <a:schemeClr val="bg2"/>
                </a:solidFill>
                <a:latin typeface="Calibri"/>
                <a:cs typeface="Calibri"/>
              </a:rPr>
              <a:t>sector</a:t>
            </a:r>
            <a:endParaRPr lang="en-GB" dirty="0">
              <a:solidFill>
                <a:schemeClr val="bg2"/>
              </a:solidFill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GB" dirty="0">
                <a:solidFill>
                  <a:schemeClr val="bg2"/>
                </a:solidFill>
                <a:latin typeface="Calibri"/>
                <a:cs typeface="Calibri"/>
              </a:rPr>
              <a:t>It can be light… where direct detection gets into trouble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376" y="1088309"/>
            <a:ext cx="1528879" cy="15245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230" y="1072028"/>
            <a:ext cx="2659508" cy="152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7"/>
          <p:cNvSpPr/>
          <p:nvPr/>
        </p:nvSpPr>
        <p:spPr>
          <a:xfrm rot="9390952" flipV="1">
            <a:off x="7337806" y="3021607"/>
            <a:ext cx="603043" cy="692047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  <a:gd name="connsiteX0" fmla="*/ 27 w 584891"/>
              <a:gd name="connsiteY0" fmla="*/ 0 h 742934"/>
              <a:gd name="connsiteX1" fmla="*/ 47890 w 584891"/>
              <a:gd name="connsiteY1" fmla="*/ 52539 h 742934"/>
              <a:gd name="connsiteX2" fmla="*/ 47918 w 584891"/>
              <a:gd name="connsiteY2" fmla="*/ 250344 h 742934"/>
              <a:gd name="connsiteX3" fmla="*/ 287742 w 584891"/>
              <a:gd name="connsiteY3" fmla="*/ 213169 h 742934"/>
              <a:gd name="connsiteX4" fmla="*/ 249092 w 584891"/>
              <a:gd name="connsiteY4" fmla="*/ 426392 h 742934"/>
              <a:gd name="connsiteX5" fmla="*/ 494369 w 584891"/>
              <a:gd name="connsiteY5" fmla="*/ 415424 h 742934"/>
              <a:gd name="connsiteX6" fmla="*/ 425119 w 584891"/>
              <a:gd name="connsiteY6" fmla="*/ 627589 h 742934"/>
              <a:gd name="connsiteX7" fmla="*/ 570520 w 584891"/>
              <a:gd name="connsiteY7" fmla="*/ 602215 h 742934"/>
              <a:gd name="connsiteX8" fmla="*/ 546944 w 584891"/>
              <a:gd name="connsiteY8" fmla="*/ 742929 h 742934"/>
              <a:gd name="connsiteX0" fmla="*/ 27 w 689385"/>
              <a:gd name="connsiteY0" fmla="*/ 0 h 742932"/>
              <a:gd name="connsiteX1" fmla="*/ 47890 w 689385"/>
              <a:gd name="connsiteY1" fmla="*/ 52539 h 742932"/>
              <a:gd name="connsiteX2" fmla="*/ 47918 w 689385"/>
              <a:gd name="connsiteY2" fmla="*/ 250344 h 742932"/>
              <a:gd name="connsiteX3" fmla="*/ 287742 w 689385"/>
              <a:gd name="connsiteY3" fmla="*/ 213169 h 742932"/>
              <a:gd name="connsiteX4" fmla="*/ 249092 w 689385"/>
              <a:gd name="connsiteY4" fmla="*/ 426392 h 742932"/>
              <a:gd name="connsiteX5" fmla="*/ 494369 w 689385"/>
              <a:gd name="connsiteY5" fmla="*/ 415424 h 742932"/>
              <a:gd name="connsiteX6" fmla="*/ 425119 w 689385"/>
              <a:gd name="connsiteY6" fmla="*/ 627589 h 742932"/>
              <a:gd name="connsiteX7" fmla="*/ 682025 w 689385"/>
              <a:gd name="connsiteY7" fmla="*/ 585876 h 742932"/>
              <a:gd name="connsiteX8" fmla="*/ 546944 w 689385"/>
              <a:gd name="connsiteY8" fmla="*/ 742929 h 742932"/>
              <a:gd name="connsiteX0" fmla="*/ 27 w 691719"/>
              <a:gd name="connsiteY0" fmla="*/ 0 h 819292"/>
              <a:gd name="connsiteX1" fmla="*/ 47890 w 691719"/>
              <a:gd name="connsiteY1" fmla="*/ 52539 h 819292"/>
              <a:gd name="connsiteX2" fmla="*/ 47918 w 691719"/>
              <a:gd name="connsiteY2" fmla="*/ 250344 h 819292"/>
              <a:gd name="connsiteX3" fmla="*/ 287742 w 691719"/>
              <a:gd name="connsiteY3" fmla="*/ 213169 h 819292"/>
              <a:gd name="connsiteX4" fmla="*/ 249092 w 691719"/>
              <a:gd name="connsiteY4" fmla="*/ 426392 h 819292"/>
              <a:gd name="connsiteX5" fmla="*/ 494369 w 691719"/>
              <a:gd name="connsiteY5" fmla="*/ 415424 h 819292"/>
              <a:gd name="connsiteX6" fmla="*/ 425119 w 691719"/>
              <a:gd name="connsiteY6" fmla="*/ 627589 h 819292"/>
              <a:gd name="connsiteX7" fmla="*/ 682025 w 691719"/>
              <a:gd name="connsiteY7" fmla="*/ 585876 h 819292"/>
              <a:gd name="connsiteX8" fmla="*/ 602073 w 691719"/>
              <a:gd name="connsiteY8" fmla="*/ 819289 h 819292"/>
              <a:gd name="connsiteX0" fmla="*/ 27 w 688167"/>
              <a:gd name="connsiteY0" fmla="*/ 0 h 819289"/>
              <a:gd name="connsiteX1" fmla="*/ 47890 w 688167"/>
              <a:gd name="connsiteY1" fmla="*/ 52539 h 819289"/>
              <a:gd name="connsiteX2" fmla="*/ 47918 w 688167"/>
              <a:gd name="connsiteY2" fmla="*/ 250344 h 819289"/>
              <a:gd name="connsiteX3" fmla="*/ 287742 w 688167"/>
              <a:gd name="connsiteY3" fmla="*/ 213169 h 819289"/>
              <a:gd name="connsiteX4" fmla="*/ 249092 w 688167"/>
              <a:gd name="connsiteY4" fmla="*/ 426392 h 819289"/>
              <a:gd name="connsiteX5" fmla="*/ 494369 w 688167"/>
              <a:gd name="connsiteY5" fmla="*/ 415424 h 819289"/>
              <a:gd name="connsiteX6" fmla="*/ 425119 w 688167"/>
              <a:gd name="connsiteY6" fmla="*/ 627589 h 819289"/>
              <a:gd name="connsiteX7" fmla="*/ 682025 w 688167"/>
              <a:gd name="connsiteY7" fmla="*/ 585876 h 819289"/>
              <a:gd name="connsiteX8" fmla="*/ 586509 w 688167"/>
              <a:gd name="connsiteY8" fmla="*/ 781604 h 819289"/>
              <a:gd name="connsiteX9" fmla="*/ 602073 w 688167"/>
              <a:gd name="connsiteY9" fmla="*/ 819289 h 819289"/>
              <a:gd name="connsiteX0" fmla="*/ 27 w 843562"/>
              <a:gd name="connsiteY0" fmla="*/ 0 h 791074"/>
              <a:gd name="connsiteX1" fmla="*/ 47890 w 843562"/>
              <a:gd name="connsiteY1" fmla="*/ 52539 h 791074"/>
              <a:gd name="connsiteX2" fmla="*/ 47918 w 843562"/>
              <a:gd name="connsiteY2" fmla="*/ 250344 h 791074"/>
              <a:gd name="connsiteX3" fmla="*/ 287742 w 843562"/>
              <a:gd name="connsiteY3" fmla="*/ 213169 h 791074"/>
              <a:gd name="connsiteX4" fmla="*/ 249092 w 843562"/>
              <a:gd name="connsiteY4" fmla="*/ 426392 h 791074"/>
              <a:gd name="connsiteX5" fmla="*/ 494369 w 843562"/>
              <a:gd name="connsiteY5" fmla="*/ 415424 h 791074"/>
              <a:gd name="connsiteX6" fmla="*/ 425119 w 843562"/>
              <a:gd name="connsiteY6" fmla="*/ 627589 h 791074"/>
              <a:gd name="connsiteX7" fmla="*/ 682025 w 843562"/>
              <a:gd name="connsiteY7" fmla="*/ 585876 h 791074"/>
              <a:gd name="connsiteX8" fmla="*/ 586509 w 843562"/>
              <a:gd name="connsiteY8" fmla="*/ 781604 h 791074"/>
              <a:gd name="connsiteX9" fmla="*/ 843513 w 843562"/>
              <a:gd name="connsiteY9" fmla="*/ 738076 h 791074"/>
              <a:gd name="connsiteX0" fmla="*/ 27 w 843566"/>
              <a:gd name="connsiteY0" fmla="*/ 0 h 824717"/>
              <a:gd name="connsiteX1" fmla="*/ 47890 w 843566"/>
              <a:gd name="connsiteY1" fmla="*/ 52539 h 824717"/>
              <a:gd name="connsiteX2" fmla="*/ 47918 w 843566"/>
              <a:gd name="connsiteY2" fmla="*/ 250344 h 824717"/>
              <a:gd name="connsiteX3" fmla="*/ 287742 w 843566"/>
              <a:gd name="connsiteY3" fmla="*/ 213169 h 824717"/>
              <a:gd name="connsiteX4" fmla="*/ 249092 w 843566"/>
              <a:gd name="connsiteY4" fmla="*/ 426392 h 824717"/>
              <a:gd name="connsiteX5" fmla="*/ 494369 w 843566"/>
              <a:gd name="connsiteY5" fmla="*/ 415424 h 824717"/>
              <a:gd name="connsiteX6" fmla="*/ 425119 w 843566"/>
              <a:gd name="connsiteY6" fmla="*/ 627589 h 824717"/>
              <a:gd name="connsiteX7" fmla="*/ 682025 w 843566"/>
              <a:gd name="connsiteY7" fmla="*/ 585876 h 824717"/>
              <a:gd name="connsiteX8" fmla="*/ 600371 w 843566"/>
              <a:gd name="connsiteY8" fmla="*/ 817431 h 824717"/>
              <a:gd name="connsiteX9" fmla="*/ 843513 w 843566"/>
              <a:gd name="connsiteY9" fmla="*/ 738076 h 824717"/>
              <a:gd name="connsiteX0" fmla="*/ 27 w 843513"/>
              <a:gd name="connsiteY0" fmla="*/ 0 h 824408"/>
              <a:gd name="connsiteX1" fmla="*/ 47890 w 843513"/>
              <a:gd name="connsiteY1" fmla="*/ 52539 h 824408"/>
              <a:gd name="connsiteX2" fmla="*/ 47918 w 843513"/>
              <a:gd name="connsiteY2" fmla="*/ 250344 h 824408"/>
              <a:gd name="connsiteX3" fmla="*/ 287742 w 843513"/>
              <a:gd name="connsiteY3" fmla="*/ 213169 h 824408"/>
              <a:gd name="connsiteX4" fmla="*/ 249092 w 843513"/>
              <a:gd name="connsiteY4" fmla="*/ 426392 h 824408"/>
              <a:gd name="connsiteX5" fmla="*/ 494369 w 843513"/>
              <a:gd name="connsiteY5" fmla="*/ 415424 h 824408"/>
              <a:gd name="connsiteX6" fmla="*/ 425119 w 843513"/>
              <a:gd name="connsiteY6" fmla="*/ 627589 h 824408"/>
              <a:gd name="connsiteX7" fmla="*/ 682025 w 843513"/>
              <a:gd name="connsiteY7" fmla="*/ 585876 h 824408"/>
              <a:gd name="connsiteX8" fmla="*/ 600371 w 843513"/>
              <a:gd name="connsiteY8" fmla="*/ 817431 h 824408"/>
              <a:gd name="connsiteX9" fmla="*/ 800494 w 843513"/>
              <a:gd name="connsiteY9" fmla="*/ 769675 h 824408"/>
              <a:gd name="connsiteX10" fmla="*/ 843513 w 843513"/>
              <a:gd name="connsiteY10" fmla="*/ 738076 h 824408"/>
              <a:gd name="connsiteX0" fmla="*/ 27 w 810103"/>
              <a:gd name="connsiteY0" fmla="*/ 0 h 934887"/>
              <a:gd name="connsiteX1" fmla="*/ 47890 w 810103"/>
              <a:gd name="connsiteY1" fmla="*/ 52539 h 934887"/>
              <a:gd name="connsiteX2" fmla="*/ 47918 w 810103"/>
              <a:gd name="connsiteY2" fmla="*/ 250344 h 934887"/>
              <a:gd name="connsiteX3" fmla="*/ 287742 w 810103"/>
              <a:gd name="connsiteY3" fmla="*/ 213169 h 934887"/>
              <a:gd name="connsiteX4" fmla="*/ 249092 w 810103"/>
              <a:gd name="connsiteY4" fmla="*/ 426392 h 934887"/>
              <a:gd name="connsiteX5" fmla="*/ 494369 w 810103"/>
              <a:gd name="connsiteY5" fmla="*/ 415424 h 934887"/>
              <a:gd name="connsiteX6" fmla="*/ 425119 w 810103"/>
              <a:gd name="connsiteY6" fmla="*/ 627589 h 934887"/>
              <a:gd name="connsiteX7" fmla="*/ 682025 w 810103"/>
              <a:gd name="connsiteY7" fmla="*/ 585876 h 934887"/>
              <a:gd name="connsiteX8" fmla="*/ 600371 w 810103"/>
              <a:gd name="connsiteY8" fmla="*/ 817431 h 934887"/>
              <a:gd name="connsiteX9" fmla="*/ 800494 w 810103"/>
              <a:gd name="connsiteY9" fmla="*/ 769675 h 934887"/>
              <a:gd name="connsiteX10" fmla="*/ 749898 w 810103"/>
              <a:gd name="connsiteY10" fmla="*/ 934868 h 934887"/>
              <a:gd name="connsiteX0" fmla="*/ 27 w 852304"/>
              <a:gd name="connsiteY0" fmla="*/ 0 h 934885"/>
              <a:gd name="connsiteX1" fmla="*/ 47890 w 852304"/>
              <a:gd name="connsiteY1" fmla="*/ 52539 h 934885"/>
              <a:gd name="connsiteX2" fmla="*/ 47918 w 852304"/>
              <a:gd name="connsiteY2" fmla="*/ 250344 h 934885"/>
              <a:gd name="connsiteX3" fmla="*/ 287742 w 852304"/>
              <a:gd name="connsiteY3" fmla="*/ 213169 h 934885"/>
              <a:gd name="connsiteX4" fmla="*/ 249092 w 852304"/>
              <a:gd name="connsiteY4" fmla="*/ 426392 h 934885"/>
              <a:gd name="connsiteX5" fmla="*/ 494369 w 852304"/>
              <a:gd name="connsiteY5" fmla="*/ 415424 h 934885"/>
              <a:gd name="connsiteX6" fmla="*/ 425119 w 852304"/>
              <a:gd name="connsiteY6" fmla="*/ 627589 h 934885"/>
              <a:gd name="connsiteX7" fmla="*/ 682025 w 852304"/>
              <a:gd name="connsiteY7" fmla="*/ 585876 h 934885"/>
              <a:gd name="connsiteX8" fmla="*/ 600371 w 852304"/>
              <a:gd name="connsiteY8" fmla="*/ 817431 h 934885"/>
              <a:gd name="connsiteX9" fmla="*/ 845182 w 852304"/>
              <a:gd name="connsiteY9" fmla="*/ 746936 h 934885"/>
              <a:gd name="connsiteX10" fmla="*/ 749898 w 852304"/>
              <a:gd name="connsiteY10" fmla="*/ 934868 h 934885"/>
              <a:gd name="connsiteX0" fmla="*/ 11 w 852286"/>
              <a:gd name="connsiteY0" fmla="*/ 0 h 934885"/>
              <a:gd name="connsiteX1" fmla="*/ 138859 w 852286"/>
              <a:gd name="connsiteY1" fmla="*/ 56437 h 934885"/>
              <a:gd name="connsiteX2" fmla="*/ 47902 w 852286"/>
              <a:gd name="connsiteY2" fmla="*/ 250344 h 934885"/>
              <a:gd name="connsiteX3" fmla="*/ 287726 w 852286"/>
              <a:gd name="connsiteY3" fmla="*/ 213169 h 934885"/>
              <a:gd name="connsiteX4" fmla="*/ 249076 w 852286"/>
              <a:gd name="connsiteY4" fmla="*/ 426392 h 934885"/>
              <a:gd name="connsiteX5" fmla="*/ 494353 w 852286"/>
              <a:gd name="connsiteY5" fmla="*/ 415424 h 934885"/>
              <a:gd name="connsiteX6" fmla="*/ 425103 w 852286"/>
              <a:gd name="connsiteY6" fmla="*/ 627589 h 934885"/>
              <a:gd name="connsiteX7" fmla="*/ 682009 w 852286"/>
              <a:gd name="connsiteY7" fmla="*/ 585876 h 934885"/>
              <a:gd name="connsiteX8" fmla="*/ 600355 w 852286"/>
              <a:gd name="connsiteY8" fmla="*/ 817431 h 934885"/>
              <a:gd name="connsiteX9" fmla="*/ 845166 w 852286"/>
              <a:gd name="connsiteY9" fmla="*/ 746936 h 934885"/>
              <a:gd name="connsiteX10" fmla="*/ 749882 w 852286"/>
              <a:gd name="connsiteY10" fmla="*/ 934868 h 934885"/>
              <a:gd name="connsiteX0" fmla="*/ 11 w 855113"/>
              <a:gd name="connsiteY0" fmla="*/ 0 h 1011192"/>
              <a:gd name="connsiteX1" fmla="*/ 138859 w 855113"/>
              <a:gd name="connsiteY1" fmla="*/ 56437 h 1011192"/>
              <a:gd name="connsiteX2" fmla="*/ 47902 w 855113"/>
              <a:gd name="connsiteY2" fmla="*/ 250344 h 1011192"/>
              <a:gd name="connsiteX3" fmla="*/ 287726 w 855113"/>
              <a:gd name="connsiteY3" fmla="*/ 213169 h 1011192"/>
              <a:gd name="connsiteX4" fmla="*/ 249076 w 855113"/>
              <a:gd name="connsiteY4" fmla="*/ 426392 h 1011192"/>
              <a:gd name="connsiteX5" fmla="*/ 494353 w 855113"/>
              <a:gd name="connsiteY5" fmla="*/ 415424 h 1011192"/>
              <a:gd name="connsiteX6" fmla="*/ 425103 w 855113"/>
              <a:gd name="connsiteY6" fmla="*/ 627589 h 1011192"/>
              <a:gd name="connsiteX7" fmla="*/ 682009 w 855113"/>
              <a:gd name="connsiteY7" fmla="*/ 585876 h 1011192"/>
              <a:gd name="connsiteX8" fmla="*/ 600355 w 855113"/>
              <a:gd name="connsiteY8" fmla="*/ 817431 h 1011192"/>
              <a:gd name="connsiteX9" fmla="*/ 845166 w 855113"/>
              <a:gd name="connsiteY9" fmla="*/ 746936 h 1011192"/>
              <a:gd name="connsiteX10" fmla="*/ 798930 w 855113"/>
              <a:gd name="connsiteY10" fmla="*/ 1011180 h 1011192"/>
              <a:gd name="connsiteX0" fmla="*/ 11 w 882094"/>
              <a:gd name="connsiteY0" fmla="*/ 0 h 1011194"/>
              <a:gd name="connsiteX1" fmla="*/ 138859 w 882094"/>
              <a:gd name="connsiteY1" fmla="*/ 56437 h 1011194"/>
              <a:gd name="connsiteX2" fmla="*/ 47902 w 882094"/>
              <a:gd name="connsiteY2" fmla="*/ 250344 h 1011194"/>
              <a:gd name="connsiteX3" fmla="*/ 287726 w 882094"/>
              <a:gd name="connsiteY3" fmla="*/ 213169 h 1011194"/>
              <a:gd name="connsiteX4" fmla="*/ 249076 w 882094"/>
              <a:gd name="connsiteY4" fmla="*/ 426392 h 1011194"/>
              <a:gd name="connsiteX5" fmla="*/ 494353 w 882094"/>
              <a:gd name="connsiteY5" fmla="*/ 415424 h 1011194"/>
              <a:gd name="connsiteX6" fmla="*/ 425103 w 882094"/>
              <a:gd name="connsiteY6" fmla="*/ 627589 h 1011194"/>
              <a:gd name="connsiteX7" fmla="*/ 682009 w 882094"/>
              <a:gd name="connsiteY7" fmla="*/ 585876 h 1011194"/>
              <a:gd name="connsiteX8" fmla="*/ 600355 w 882094"/>
              <a:gd name="connsiteY8" fmla="*/ 817431 h 1011194"/>
              <a:gd name="connsiteX9" fmla="*/ 874031 w 882094"/>
              <a:gd name="connsiteY9" fmla="*/ 775159 h 1011194"/>
              <a:gd name="connsiteX10" fmla="*/ 798930 w 882094"/>
              <a:gd name="connsiteY10" fmla="*/ 1011180 h 1011194"/>
              <a:gd name="connsiteX0" fmla="*/ 11 w 882094"/>
              <a:gd name="connsiteY0" fmla="*/ 0 h 1011194"/>
              <a:gd name="connsiteX1" fmla="*/ 138859 w 882094"/>
              <a:gd name="connsiteY1" fmla="*/ 56437 h 1011194"/>
              <a:gd name="connsiteX2" fmla="*/ 47902 w 882094"/>
              <a:gd name="connsiteY2" fmla="*/ 250344 h 1011194"/>
              <a:gd name="connsiteX3" fmla="*/ 318787 w 882094"/>
              <a:gd name="connsiteY3" fmla="*/ 201008 h 1011194"/>
              <a:gd name="connsiteX4" fmla="*/ 249076 w 882094"/>
              <a:gd name="connsiteY4" fmla="*/ 426392 h 1011194"/>
              <a:gd name="connsiteX5" fmla="*/ 494353 w 882094"/>
              <a:gd name="connsiteY5" fmla="*/ 415424 h 1011194"/>
              <a:gd name="connsiteX6" fmla="*/ 425103 w 882094"/>
              <a:gd name="connsiteY6" fmla="*/ 627589 h 1011194"/>
              <a:gd name="connsiteX7" fmla="*/ 682009 w 882094"/>
              <a:gd name="connsiteY7" fmla="*/ 585876 h 1011194"/>
              <a:gd name="connsiteX8" fmla="*/ 600355 w 882094"/>
              <a:gd name="connsiteY8" fmla="*/ 817431 h 1011194"/>
              <a:gd name="connsiteX9" fmla="*/ 874031 w 882094"/>
              <a:gd name="connsiteY9" fmla="*/ 775159 h 1011194"/>
              <a:gd name="connsiteX10" fmla="*/ 798930 w 882094"/>
              <a:gd name="connsiteY10" fmla="*/ 1011180 h 1011194"/>
              <a:gd name="connsiteX0" fmla="*/ 7 w 941385"/>
              <a:gd name="connsiteY0" fmla="*/ 59474 h 958518"/>
              <a:gd name="connsiteX1" fmla="*/ 198150 w 941385"/>
              <a:gd name="connsiteY1" fmla="*/ 3761 h 958518"/>
              <a:gd name="connsiteX2" fmla="*/ 107193 w 941385"/>
              <a:gd name="connsiteY2" fmla="*/ 197668 h 958518"/>
              <a:gd name="connsiteX3" fmla="*/ 378078 w 941385"/>
              <a:gd name="connsiteY3" fmla="*/ 148332 h 958518"/>
              <a:gd name="connsiteX4" fmla="*/ 308367 w 941385"/>
              <a:gd name="connsiteY4" fmla="*/ 373716 h 958518"/>
              <a:gd name="connsiteX5" fmla="*/ 553644 w 941385"/>
              <a:gd name="connsiteY5" fmla="*/ 362748 h 958518"/>
              <a:gd name="connsiteX6" fmla="*/ 484394 w 941385"/>
              <a:gd name="connsiteY6" fmla="*/ 574913 h 958518"/>
              <a:gd name="connsiteX7" fmla="*/ 741300 w 941385"/>
              <a:gd name="connsiteY7" fmla="*/ 533200 h 958518"/>
              <a:gd name="connsiteX8" fmla="*/ 659646 w 941385"/>
              <a:gd name="connsiteY8" fmla="*/ 764755 h 958518"/>
              <a:gd name="connsiteX9" fmla="*/ 933322 w 941385"/>
              <a:gd name="connsiteY9" fmla="*/ 722483 h 958518"/>
              <a:gd name="connsiteX10" fmla="*/ 858221 w 941385"/>
              <a:gd name="connsiteY10" fmla="*/ 958504 h 958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1385" h="958518">
                <a:moveTo>
                  <a:pt x="7" y="59474"/>
                </a:moveTo>
                <a:cubicBezTo>
                  <a:pt x="-1382" y="71506"/>
                  <a:pt x="180286" y="-19271"/>
                  <a:pt x="198150" y="3761"/>
                </a:cubicBezTo>
                <a:cubicBezTo>
                  <a:pt x="216014" y="26793"/>
                  <a:pt x="77205" y="173573"/>
                  <a:pt x="107193" y="197668"/>
                </a:cubicBezTo>
                <a:cubicBezTo>
                  <a:pt x="137181" y="221763"/>
                  <a:pt x="344549" y="118991"/>
                  <a:pt x="378078" y="148332"/>
                </a:cubicBezTo>
                <a:cubicBezTo>
                  <a:pt x="411607" y="177673"/>
                  <a:pt x="279106" y="337980"/>
                  <a:pt x="308367" y="373716"/>
                </a:cubicBezTo>
                <a:cubicBezTo>
                  <a:pt x="337628" y="409452"/>
                  <a:pt x="524306" y="329215"/>
                  <a:pt x="553644" y="362748"/>
                </a:cubicBezTo>
                <a:cubicBezTo>
                  <a:pt x="582982" y="396281"/>
                  <a:pt x="453118" y="546504"/>
                  <a:pt x="484394" y="574913"/>
                </a:cubicBezTo>
                <a:cubicBezTo>
                  <a:pt x="515670" y="603322"/>
                  <a:pt x="707515" y="513107"/>
                  <a:pt x="741300" y="533200"/>
                </a:cubicBezTo>
                <a:cubicBezTo>
                  <a:pt x="775085" y="553294"/>
                  <a:pt x="627642" y="733208"/>
                  <a:pt x="659646" y="764755"/>
                </a:cubicBezTo>
                <a:cubicBezTo>
                  <a:pt x="691650" y="796302"/>
                  <a:pt x="892798" y="735709"/>
                  <a:pt x="933322" y="722483"/>
                </a:cubicBezTo>
                <a:cubicBezTo>
                  <a:pt x="973846" y="709257"/>
                  <a:pt x="847925" y="960700"/>
                  <a:pt x="858221" y="958504"/>
                </a:cubicBezTo>
              </a:path>
            </a:pathLst>
          </a:custGeom>
          <a:ln w="3810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500678" y="1418008"/>
            <a:ext cx="2166710" cy="1522738"/>
          </a:xfrm>
          <a:prstGeom prst="roundRect">
            <a:avLst>
              <a:gd name="adj" fmla="val 11908"/>
            </a:avLst>
          </a:prstGeom>
          <a:solidFill>
            <a:srgbClr val="2E2224"/>
          </a:solidFill>
          <a:ln>
            <a:solidFill>
              <a:srgbClr val="4F81BD"/>
            </a:solidFill>
          </a:ln>
          <a:effectLst>
            <a:glow rad="101600">
              <a:schemeClr val="bg2">
                <a:lumMod val="75000"/>
                <a:alpha val="75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2"/>
              </a:solidFill>
              <a:effectLst>
                <a:glow rad="101600">
                  <a:schemeClr val="bg2">
                    <a:lumMod val="75000"/>
                    <a:alpha val="75000"/>
                  </a:schemeClr>
                </a:glow>
              </a:effectLst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6500677" y="3812320"/>
            <a:ext cx="2166711" cy="1951915"/>
          </a:xfrm>
          <a:prstGeom prst="roundRect">
            <a:avLst/>
          </a:prstGeom>
          <a:solidFill>
            <a:srgbClr val="FFFFFF"/>
          </a:solidFill>
          <a:ln>
            <a:solidFill>
              <a:srgbClr val="4F81BD"/>
            </a:solidFill>
          </a:ln>
          <a:effectLst>
            <a:glow rad="101600">
              <a:schemeClr val="bg2">
                <a:lumMod val="75000"/>
                <a:alpha val="75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490" y="826708"/>
            <a:ext cx="6237104" cy="46696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US" sz="1600" dirty="0" smtClean="0">
                <a:solidFill>
                  <a:srgbClr val="EEECE1"/>
                </a:solidFill>
              </a:rPr>
              <a:t>The </a:t>
            </a:r>
            <a:r>
              <a:rPr lang="en-US" sz="1600" dirty="0">
                <a:solidFill>
                  <a:srgbClr val="EEECE1"/>
                </a:solidFill>
              </a:rPr>
              <a:t>simplest hidden sector model just introduces one extra U(1) gauge symmetry and a corresponding gauge boson:  the “dark photon" or U </a:t>
            </a:r>
            <a:r>
              <a:rPr lang="en-US" sz="1600" dirty="0" smtClean="0">
                <a:solidFill>
                  <a:srgbClr val="EEECE1"/>
                </a:solidFill>
              </a:rPr>
              <a:t>boson or heavy photon (</a:t>
            </a:r>
            <a:r>
              <a:rPr lang="en-US" sz="16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r>
              <a:rPr lang="en-US" sz="1600" dirty="0" smtClean="0">
                <a:solidFill>
                  <a:srgbClr val="FFFF00"/>
                </a:solidFill>
              </a:rPr>
              <a:t>’</a:t>
            </a:r>
            <a:r>
              <a:rPr lang="en-US" sz="1600" dirty="0" smtClean="0">
                <a:solidFill>
                  <a:srgbClr val="EEECE1"/>
                </a:solidFill>
              </a:rPr>
              <a:t> or </a:t>
            </a:r>
            <a:r>
              <a:rPr lang="en-US" sz="1600" i="1" dirty="0" smtClean="0">
                <a:solidFill>
                  <a:srgbClr val="FFFF00"/>
                </a:solidFill>
              </a:rPr>
              <a:t>A’</a:t>
            </a:r>
            <a:r>
              <a:rPr lang="en-US" sz="1600" dirty="0" smtClean="0">
                <a:solidFill>
                  <a:srgbClr val="EEECE1"/>
                </a:solidFill>
              </a:rPr>
              <a:t>)</a:t>
            </a:r>
          </a:p>
          <a:p>
            <a:pPr>
              <a:buFont typeface="Wingdings" charset="2"/>
              <a:buChar char="§"/>
            </a:pPr>
            <a:r>
              <a:rPr lang="en-US" sz="1600" dirty="0" smtClean="0">
                <a:solidFill>
                  <a:srgbClr val="EEECE1"/>
                </a:solidFill>
              </a:rPr>
              <a:t>An </a:t>
            </a:r>
            <a:r>
              <a:rPr lang="en-US" sz="1600" dirty="0" smtClean="0">
                <a:solidFill>
                  <a:srgbClr val="FFFF00"/>
                </a:solidFill>
              </a:rPr>
              <a:t>extra U(1) symmetry </a:t>
            </a:r>
            <a:r>
              <a:rPr lang="en-US" sz="1600" dirty="0" smtClean="0">
                <a:solidFill>
                  <a:srgbClr val="EEECE1"/>
                </a:solidFill>
              </a:rPr>
              <a:t>implied in many Standard Model extensions, some classes of string theory, etc.</a:t>
            </a:r>
          </a:p>
          <a:p>
            <a:pPr>
              <a:buFont typeface="Wingdings" charset="2"/>
              <a:buChar char="§"/>
            </a:pPr>
            <a:r>
              <a:rPr lang="en-US" sz="1600" u="sng" dirty="0">
                <a:solidFill>
                  <a:srgbClr val="EEECE1"/>
                </a:solidFill>
              </a:rPr>
              <a:t>Two types </a:t>
            </a:r>
            <a:r>
              <a:rPr lang="en-US" sz="1600" dirty="0">
                <a:solidFill>
                  <a:srgbClr val="EEECE1"/>
                </a:solidFill>
              </a:rPr>
              <a:t>of interactions with SM particles should be considered</a:t>
            </a:r>
          </a:p>
          <a:p>
            <a:pPr marL="170752" lvl="1" indent="0">
              <a:buNone/>
            </a:pPr>
            <a:r>
              <a:rPr lang="en-US" sz="1600" dirty="0" smtClean="0">
                <a:solidFill>
                  <a:srgbClr val="EEECE1"/>
                </a:solidFill>
              </a:rPr>
              <a:t>1. As </a:t>
            </a:r>
            <a:r>
              <a:rPr lang="en-US" sz="1600" dirty="0">
                <a:solidFill>
                  <a:srgbClr val="EEECE1"/>
                </a:solidFill>
              </a:rPr>
              <a:t>in QED, generates interactions of the type</a:t>
            </a:r>
            <a:r>
              <a:rPr lang="en-US" sz="1600" dirty="0" smtClean="0">
                <a:solidFill>
                  <a:srgbClr val="EEECE1"/>
                </a:solidFill>
              </a:rPr>
              <a:t>:</a:t>
            </a:r>
            <a:endParaRPr lang="en-US" sz="1600" dirty="0">
              <a:solidFill>
                <a:srgbClr val="EEECE1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EEECE1"/>
                </a:solidFill>
              </a:rPr>
              <a:t>Not all the SM particles need to be charged under this new symmetry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EEECE1"/>
                </a:solidFill>
              </a:rPr>
              <a:t>In the most general case </a:t>
            </a:r>
            <a:r>
              <a:rPr lang="en-US" sz="1600" i="1" dirty="0" err="1">
                <a:solidFill>
                  <a:srgbClr val="EEECE1"/>
                </a:solidFill>
              </a:rPr>
              <a:t>q</a:t>
            </a:r>
            <a:r>
              <a:rPr lang="en-US" sz="1600" i="1" baseline="-25000" dirty="0" err="1">
                <a:solidFill>
                  <a:srgbClr val="EEECE1"/>
                </a:solidFill>
              </a:rPr>
              <a:t>f</a:t>
            </a:r>
            <a:r>
              <a:rPr lang="en-US" sz="1600" dirty="0">
                <a:solidFill>
                  <a:srgbClr val="EEECE1"/>
                </a:solidFill>
              </a:rPr>
              <a:t> is different in between leptons and quarks and can even be 0 for </a:t>
            </a:r>
            <a:r>
              <a:rPr lang="en-US" sz="1600" dirty="0" smtClean="0">
                <a:solidFill>
                  <a:srgbClr val="EEECE1"/>
                </a:solidFill>
              </a:rPr>
              <a:t>quarks</a:t>
            </a:r>
            <a:r>
              <a:rPr lang="en-US" sz="1600" dirty="0">
                <a:solidFill>
                  <a:srgbClr val="EEECE1"/>
                </a:solidFill>
              </a:rPr>
              <a:t> </a:t>
            </a:r>
            <a:endParaRPr lang="en-US" sz="1600" dirty="0" smtClean="0">
              <a:solidFill>
                <a:srgbClr val="EEECE1"/>
              </a:solidFill>
            </a:endParaRPr>
          </a:p>
          <a:p>
            <a:pPr marL="914400" lvl="2" indent="0">
              <a:buNone/>
            </a:pPr>
            <a:r>
              <a:rPr lang="en-US" sz="1600" dirty="0" smtClean="0">
                <a:solidFill>
                  <a:srgbClr val="EEECE1"/>
                </a:solidFill>
              </a:rPr>
              <a:t>[</a:t>
            </a:r>
            <a:r>
              <a:rPr lang="hu-HU" sz="1600" dirty="0" smtClean="0">
                <a:solidFill>
                  <a:srgbClr val="EEECE1"/>
                </a:solidFill>
              </a:rPr>
              <a:t>P</a:t>
            </a:r>
            <a:r>
              <a:rPr lang="hu-HU" sz="1600" dirty="0">
                <a:solidFill>
                  <a:srgbClr val="EEECE1"/>
                </a:solidFill>
              </a:rPr>
              <a:t>. Fayet, Phys. Lett. B 675, 267 (2009)</a:t>
            </a:r>
            <a:r>
              <a:rPr lang="hu-HU" sz="1600" dirty="0" smtClean="0">
                <a:solidFill>
                  <a:srgbClr val="EEECE1"/>
                </a:solidFill>
              </a:rPr>
              <a:t>.]</a:t>
            </a:r>
            <a:endParaRPr lang="en-US" sz="1200" dirty="0" smtClean="0">
              <a:solidFill>
                <a:srgbClr val="EEECE1"/>
              </a:solidFill>
            </a:endParaRPr>
          </a:p>
          <a:p>
            <a:pPr marL="170752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 smtClean="0">
                <a:solidFill>
                  <a:srgbClr val="EEECE1"/>
                </a:solidFill>
              </a:rPr>
              <a:t>2. Couples to SM hypercharge </a:t>
            </a:r>
            <a:r>
              <a:rPr lang="en-US" sz="1600" dirty="0">
                <a:solidFill>
                  <a:srgbClr val="EEECE1"/>
                </a:solidFill>
              </a:rPr>
              <a:t>through kinetic mixing </a:t>
            </a:r>
            <a:r>
              <a:rPr lang="en-US" sz="1600" dirty="0" smtClean="0">
                <a:solidFill>
                  <a:srgbClr val="EEECE1"/>
                </a:solidFill>
              </a:rPr>
              <a:t>operator, acquiring a (small) SM charge: </a:t>
            </a:r>
            <a:endParaRPr lang="en-US" sz="1600" dirty="0">
              <a:solidFill>
                <a:srgbClr val="EEECE1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en-US" sz="1600" dirty="0">
                <a:solidFill>
                  <a:srgbClr val="EEECE1"/>
                </a:solidFill>
                <a:latin typeface="Symbol" charset="2"/>
                <a:cs typeface="Symbol" charset="2"/>
              </a:rPr>
              <a:t> </a:t>
            </a:r>
            <a:r>
              <a:rPr lang="en-US" sz="1600" dirty="0" smtClean="0">
                <a:solidFill>
                  <a:srgbClr val="EEECE1"/>
                </a:solidFill>
                <a:latin typeface="Lucida Grande"/>
                <a:ea typeface="Lucida Grande"/>
                <a:cs typeface="Lucida Grande"/>
              </a:rPr>
              <a:t>½ </a:t>
            </a:r>
            <a:r>
              <a:rPr lang="en-US" sz="16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e</a:t>
            </a:r>
            <a:r>
              <a:rPr lang="en-US" sz="1600" i="1" dirty="0" err="1" smtClean="0">
                <a:solidFill>
                  <a:srgbClr val="EEECE1"/>
                </a:solidFill>
              </a:rPr>
              <a:t>F</a:t>
            </a:r>
            <a:r>
              <a:rPr lang="en-US" sz="1600" baseline="30000" dirty="0" err="1" smtClean="0">
                <a:solidFill>
                  <a:srgbClr val="EEECE1"/>
                </a:solidFill>
              </a:rPr>
              <a:t>Y</a:t>
            </a:r>
            <a:r>
              <a:rPr lang="en-US" sz="1600" baseline="-250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mn</a:t>
            </a:r>
            <a:r>
              <a:rPr lang="en-US" sz="1600" i="1" dirty="0" err="1" smtClean="0">
                <a:solidFill>
                  <a:srgbClr val="EEECE1"/>
                </a:solidFill>
              </a:rPr>
              <a:t>F</a:t>
            </a:r>
            <a:r>
              <a:rPr lang="en-US" sz="1600" i="1" dirty="0" smtClean="0">
                <a:solidFill>
                  <a:srgbClr val="EEECE1"/>
                </a:solidFill>
              </a:rPr>
              <a:t> </a:t>
            </a:r>
            <a:r>
              <a:rPr lang="en-US" sz="1600" dirty="0" smtClean="0">
                <a:solidFill>
                  <a:srgbClr val="EEECE1"/>
                </a:solidFill>
              </a:rPr>
              <a:t>’</a:t>
            </a:r>
            <a:r>
              <a:rPr lang="en-US" sz="1600" baseline="300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mn</a:t>
            </a:r>
            <a:r>
              <a:rPr lang="it-IT" sz="1600" i="1" dirty="0" smtClean="0">
                <a:solidFill>
                  <a:srgbClr val="EEECE1"/>
                </a:solidFill>
              </a:rPr>
              <a:t> </a:t>
            </a:r>
            <a:r>
              <a:rPr lang="it-IT" sz="1600" dirty="0" smtClean="0">
                <a:solidFill>
                  <a:srgbClr val="EEECE1"/>
                </a:solidFill>
              </a:rPr>
              <a:t>; </a:t>
            </a:r>
            <a:r>
              <a:rPr lang="en-US" sz="1600" i="1" dirty="0" smtClean="0">
                <a:solidFill>
                  <a:srgbClr val="EEECE1"/>
                </a:solidFill>
              </a:rPr>
              <a:t>F </a:t>
            </a:r>
            <a:r>
              <a:rPr lang="en-US" sz="1600" dirty="0" smtClean="0">
                <a:solidFill>
                  <a:srgbClr val="EEECE1"/>
                </a:solidFill>
              </a:rPr>
              <a:t>’</a:t>
            </a:r>
            <a:r>
              <a:rPr lang="en-US" sz="1600" baseline="300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mn</a:t>
            </a:r>
            <a:r>
              <a:rPr lang="en-US" sz="1600" dirty="0">
                <a:solidFill>
                  <a:srgbClr val="EEECE1"/>
                </a:solidFill>
                <a:cs typeface="Calibri"/>
              </a:rPr>
              <a:t>=</a:t>
            </a:r>
            <a:r>
              <a:rPr lang="it-IT" sz="1600" dirty="0">
                <a:solidFill>
                  <a:srgbClr val="EEECE1"/>
                </a:solidFill>
              </a:rPr>
              <a:t>∂</a:t>
            </a:r>
            <a:r>
              <a:rPr lang="en-US" sz="1600" baseline="-25000" dirty="0" err="1">
                <a:solidFill>
                  <a:srgbClr val="EEECE1"/>
                </a:solidFill>
                <a:latin typeface="Symbol" charset="2"/>
                <a:cs typeface="Symbol" charset="2"/>
              </a:rPr>
              <a:t>m</a:t>
            </a:r>
            <a:r>
              <a:rPr lang="en-US" sz="1600" i="1" dirty="0" err="1">
                <a:solidFill>
                  <a:srgbClr val="EEECE1"/>
                </a:solidFill>
                <a:cs typeface="Calibri"/>
              </a:rPr>
              <a:t>A</a:t>
            </a:r>
            <a:r>
              <a:rPr lang="en-US" sz="1600" dirty="0" err="1">
                <a:solidFill>
                  <a:srgbClr val="EEECE1"/>
                </a:solidFill>
                <a:cs typeface="Calibri"/>
              </a:rPr>
              <a:t>’</a:t>
            </a:r>
            <a:r>
              <a:rPr lang="en-US" sz="1600" baseline="-25000" dirty="0" err="1">
                <a:solidFill>
                  <a:srgbClr val="EEECE1"/>
                </a:solidFill>
                <a:latin typeface="Symbol" charset="2"/>
                <a:cs typeface="Symbol" charset="2"/>
              </a:rPr>
              <a:t>n</a:t>
            </a:r>
            <a:endParaRPr lang="en-US" sz="1600" dirty="0">
              <a:solidFill>
                <a:srgbClr val="EEECE1"/>
              </a:solidFill>
              <a:latin typeface="Calibri"/>
              <a:cs typeface="Calibri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it-IT" sz="1600" i="1" dirty="0">
                <a:solidFill>
                  <a:srgbClr val="EEECE1"/>
                </a:solidFill>
              </a:rPr>
              <a:t>A</a:t>
            </a:r>
            <a:r>
              <a:rPr lang="en-US" sz="1600" baseline="-25000" dirty="0" smtClean="0">
                <a:solidFill>
                  <a:srgbClr val="EEECE1"/>
                </a:solidFill>
                <a:latin typeface="Symbol" charset="2"/>
                <a:cs typeface="Symbol" charset="2"/>
              </a:rPr>
              <a:t>m</a:t>
            </a:r>
            <a:r>
              <a:rPr lang="en-US" sz="1600" dirty="0" smtClean="0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lang="it-IT" sz="1600" dirty="0">
                <a:solidFill>
                  <a:srgbClr val="EEECE1"/>
                </a:solidFill>
                <a:sym typeface="Symbol"/>
              </a:rPr>
              <a:t></a:t>
            </a:r>
            <a:r>
              <a:rPr lang="it-IT" sz="1600" dirty="0">
                <a:solidFill>
                  <a:srgbClr val="EEECE1"/>
                </a:solidFill>
              </a:rPr>
              <a:t> </a:t>
            </a:r>
            <a:r>
              <a:rPr lang="it-IT" sz="1600" i="1" dirty="0" err="1">
                <a:solidFill>
                  <a:srgbClr val="EEECE1"/>
                </a:solidFill>
              </a:rPr>
              <a:t>A</a:t>
            </a:r>
            <a:r>
              <a:rPr lang="it-IT" sz="1600" baseline="-25000" dirty="0" err="1">
                <a:solidFill>
                  <a:srgbClr val="EEECE1"/>
                </a:solidFill>
                <a:latin typeface="Symbol" charset="2"/>
                <a:cs typeface="Symbol" charset="2"/>
              </a:rPr>
              <a:t>m</a:t>
            </a:r>
            <a:r>
              <a:rPr lang="it-IT" sz="1600" baseline="-25000" dirty="0">
                <a:solidFill>
                  <a:srgbClr val="EEECE1"/>
                </a:solidFill>
                <a:latin typeface="Symbol" charset="2"/>
                <a:cs typeface="Symbol" charset="2"/>
              </a:rPr>
              <a:t> </a:t>
            </a:r>
            <a:r>
              <a:rPr lang="it-IT" sz="1600" dirty="0">
                <a:solidFill>
                  <a:srgbClr val="EEECE1"/>
                </a:solidFill>
              </a:rPr>
              <a:t>+ </a:t>
            </a:r>
            <a:r>
              <a:rPr lang="it-IT" sz="16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it-IT" sz="1600" dirty="0" err="1" smtClean="0">
                <a:solidFill>
                  <a:srgbClr val="EEECE1"/>
                </a:solidFill>
              </a:rPr>
              <a:t>a</a:t>
            </a:r>
            <a:r>
              <a:rPr lang="it-IT" sz="1600" baseline="-250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m</a:t>
            </a:r>
            <a:r>
              <a:rPr lang="it-IT" sz="1600" i="1" dirty="0">
                <a:solidFill>
                  <a:srgbClr val="EEECE1"/>
                </a:solidFill>
              </a:rPr>
              <a:t> </a:t>
            </a:r>
            <a:r>
              <a:rPr lang="it-IT" sz="1600" dirty="0">
                <a:solidFill>
                  <a:srgbClr val="EEECE1"/>
                </a:solidFill>
              </a:rPr>
              <a:t>; </a:t>
            </a:r>
            <a:r>
              <a:rPr lang="it-IT" sz="16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a</a:t>
            </a:r>
            <a:r>
              <a:rPr lang="it-IT" sz="1600" dirty="0" err="1">
                <a:solidFill>
                  <a:srgbClr val="EEECE1"/>
                </a:solidFill>
                <a:latin typeface="Calibri"/>
                <a:cs typeface="Calibri"/>
              </a:rPr>
              <a:t>’</a:t>
            </a:r>
            <a:r>
              <a:rPr lang="it-IT" sz="1600" dirty="0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lang="it-IT" sz="1600" dirty="0">
                <a:solidFill>
                  <a:srgbClr val="EEECE1"/>
                </a:solidFill>
              </a:rPr>
              <a:t>=</a:t>
            </a:r>
            <a:r>
              <a:rPr lang="it-IT" sz="1600" dirty="0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lang="it-IT" sz="1600" dirty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it-IT" sz="1600" baseline="30000" dirty="0">
                <a:solidFill>
                  <a:srgbClr val="FFFF00"/>
                </a:solidFill>
                <a:latin typeface="Calibri"/>
                <a:cs typeface="Calibri"/>
              </a:rPr>
              <a:t>2</a:t>
            </a:r>
            <a:r>
              <a:rPr lang="it-IT" sz="1600" dirty="0">
                <a:solidFill>
                  <a:srgbClr val="EEECE1"/>
                </a:solidFill>
                <a:latin typeface="Symbol" charset="2"/>
                <a:cs typeface="Symbol" charset="2"/>
              </a:rPr>
              <a:t>a</a:t>
            </a:r>
            <a:r>
              <a:rPr lang="it-IT" sz="1600" dirty="0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endParaRPr lang="en-US" sz="1600" dirty="0">
              <a:solidFill>
                <a:srgbClr val="EEECE1"/>
              </a:solidFill>
            </a:endParaRPr>
          </a:p>
          <a:p>
            <a:pPr lvl="1">
              <a:buFont typeface="Wingdings" charset="2"/>
              <a:buChar char="§"/>
            </a:pPr>
            <a:endParaRPr lang="en-US" sz="1800" dirty="0">
              <a:solidFill>
                <a:srgbClr val="EEECE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Dark photon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6939806" y="1425949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Futura"/>
                <a:cs typeface="Futura"/>
              </a:rPr>
              <a:t>Dark Sector</a:t>
            </a:r>
            <a:endParaRPr lang="en-US" sz="1200" dirty="0" smtClean="0">
              <a:solidFill>
                <a:schemeClr val="bg1"/>
              </a:solidFill>
              <a:latin typeface="Futura"/>
              <a:cs typeface="Futur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9458" y="3825999"/>
            <a:ext cx="17620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Futura"/>
                <a:cs typeface="Futura"/>
              </a:rPr>
              <a:t>Standard Model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3401" y="2294165"/>
            <a:ext cx="360000" cy="360000"/>
          </a:xfrm>
          <a:prstGeom prst="roundRect">
            <a:avLst/>
          </a:prstGeom>
          <a:solidFill>
            <a:schemeClr val="bg2"/>
          </a:solidFill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i="1" dirty="0">
                <a:solidFill>
                  <a:srgbClr val="000000"/>
                </a:solidFill>
              </a:rPr>
              <a:t>h</a:t>
            </a:r>
            <a:r>
              <a:rPr lang="en-US" sz="1100" i="1" dirty="0" smtClean="0">
                <a:solidFill>
                  <a:srgbClr val="000000"/>
                </a:solidFill>
              </a:rPr>
              <a:t>’</a:t>
            </a:r>
            <a:r>
              <a:rPr lang="en-US" sz="1100" dirty="0" smtClean="0">
                <a:solidFill>
                  <a:srgbClr val="000000"/>
                </a:solidFill>
              </a:rPr>
              <a:t>?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779569" y="2294165"/>
            <a:ext cx="360000" cy="360000"/>
          </a:xfrm>
          <a:prstGeom prst="roundRect">
            <a:avLst/>
          </a:prstGeom>
          <a:solidFill>
            <a:srgbClr val="FFFF00"/>
          </a:solidFill>
          <a:ln>
            <a:solidFill>
              <a:srgbClr val="AA8F1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i="1" dirty="0" smtClean="0">
                <a:solidFill>
                  <a:srgbClr val="000000"/>
                </a:solidFill>
              </a:rPr>
              <a:t>A’</a:t>
            </a:r>
          </a:p>
          <a:p>
            <a:r>
              <a:rPr lang="en-US" sz="1100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9569" y="1858507"/>
            <a:ext cx="360000" cy="360000"/>
          </a:xfrm>
          <a:prstGeom prst="roundRect">
            <a:avLst/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i="1" dirty="0" smtClean="0">
                <a:solidFill>
                  <a:srgbClr val="000000"/>
                </a:solidFill>
              </a:rPr>
              <a:t>Z’</a:t>
            </a:r>
            <a:r>
              <a:rPr lang="en-US" sz="1100" dirty="0" smtClean="0">
                <a:solidFill>
                  <a:srgbClr val="000000"/>
                </a:solidFill>
              </a:rPr>
              <a:t>?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759052" y="2294165"/>
            <a:ext cx="372807" cy="360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Symbol" charset="2"/>
                <a:cs typeface="Symbol" charset="2"/>
              </a:rPr>
              <a:t>c</a:t>
            </a:r>
            <a:endParaRPr lang="en-US" sz="1100" dirty="0" smtClean="0">
              <a:latin typeface="Symbol" charset="2"/>
              <a:cs typeface="Symbol" charset="2"/>
            </a:endParaRPr>
          </a:p>
          <a:p>
            <a:pPr algn="ctr"/>
            <a:r>
              <a:rPr lang="en-US" sz="1100" dirty="0" smtClean="0">
                <a:latin typeface="Symbol" charset="2"/>
                <a:cs typeface="Symbol" charset="2"/>
              </a:rPr>
              <a:t>?</a:t>
            </a:r>
            <a:endParaRPr lang="en-US" sz="1100" dirty="0">
              <a:latin typeface="Symbol" charset="2"/>
              <a:cs typeface="Symbol" charset="2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127" y="4137722"/>
            <a:ext cx="1987574" cy="149250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7190238" y="2294165"/>
            <a:ext cx="372807" cy="360000"/>
          </a:xfrm>
          <a:prstGeom prst="roundRect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Symbol" charset="2"/>
                <a:cs typeface="Symbol" charset="2"/>
              </a:rPr>
              <a:t>y</a:t>
            </a:r>
          </a:p>
          <a:p>
            <a:pPr algn="ctr"/>
            <a:r>
              <a:rPr lang="en-US" sz="1100" dirty="0" smtClean="0">
                <a:latin typeface="Symbol" charset="2"/>
                <a:cs typeface="Symbol" charset="2"/>
              </a:rPr>
              <a:t>?</a:t>
            </a:r>
            <a:endParaRPr lang="en-US" sz="1100" dirty="0">
              <a:latin typeface="Symbol" charset="2"/>
              <a:cs typeface="Symbol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01042" y="2019499"/>
            <a:ext cx="96195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 smtClean="0">
                <a:solidFill>
                  <a:schemeClr val="bg2"/>
                </a:solidFill>
              </a:rPr>
              <a:t>Dark fermions</a:t>
            </a:r>
            <a:endParaRPr lang="en-US" sz="1000" dirty="0">
              <a:solidFill>
                <a:schemeClr val="bg2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4329" y="3053264"/>
            <a:ext cx="1482061" cy="230665"/>
          </a:xfrm>
          <a:prstGeom prst="rect">
            <a:avLst/>
          </a:prstGeom>
          <a:solidFill>
            <a:srgbClr val="DBDBDB"/>
          </a:solidFill>
        </p:spPr>
      </p:pic>
      <p:grpSp>
        <p:nvGrpSpPr>
          <p:cNvPr id="25" name="Group 24"/>
          <p:cNvGrpSpPr/>
          <p:nvPr/>
        </p:nvGrpSpPr>
        <p:grpSpPr>
          <a:xfrm rot="5400000">
            <a:off x="3677071" y="5047601"/>
            <a:ext cx="1383671" cy="580411"/>
            <a:chOff x="6417990" y="4897799"/>
            <a:chExt cx="1841667" cy="772527"/>
          </a:xfrm>
        </p:grpSpPr>
        <p:cxnSp>
          <p:nvCxnSpPr>
            <p:cNvPr id="26" name="Straight Connector 25"/>
            <p:cNvCxnSpPr/>
            <p:nvPr/>
          </p:nvCxnSpPr>
          <p:spPr>
            <a:xfrm rot="16200000">
              <a:off x="7904814" y="4906553"/>
              <a:ext cx="363596" cy="3460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7882147" y="5292816"/>
              <a:ext cx="408932" cy="3460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 27"/>
            <p:cNvSpPr/>
            <p:nvPr/>
          </p:nvSpPr>
          <p:spPr>
            <a:xfrm rot="18534845">
              <a:off x="7419781" y="5020816"/>
              <a:ext cx="398466" cy="489353"/>
            </a:xfrm>
            <a:custGeom>
              <a:avLst/>
              <a:gdLst>
                <a:gd name="connsiteX0" fmla="*/ 30616 w 608992"/>
                <a:gd name="connsiteY0" fmla="*/ 0 h 659946"/>
                <a:gd name="connsiteX1" fmla="*/ 18043 w 608992"/>
                <a:gd name="connsiteY1" fmla="*/ 264072 h 659946"/>
                <a:gd name="connsiteX2" fmla="*/ 244364 w 608992"/>
                <a:gd name="connsiteY2" fmla="*/ 188623 h 659946"/>
                <a:gd name="connsiteX3" fmla="*/ 219217 w 608992"/>
                <a:gd name="connsiteY3" fmla="*/ 440120 h 659946"/>
                <a:gd name="connsiteX4" fmla="*/ 445538 w 608992"/>
                <a:gd name="connsiteY4" fmla="*/ 389820 h 659946"/>
                <a:gd name="connsiteX5" fmla="*/ 395244 w 608992"/>
                <a:gd name="connsiteY5" fmla="*/ 641317 h 659946"/>
                <a:gd name="connsiteX6" fmla="*/ 608992 w 608992"/>
                <a:gd name="connsiteY6" fmla="*/ 641317 h 659946"/>
                <a:gd name="connsiteX0" fmla="*/ 29823 w 608199"/>
                <a:gd name="connsiteY0" fmla="*/ 0 h 659946"/>
                <a:gd name="connsiteX1" fmla="*/ 17222 w 608199"/>
                <a:gd name="connsiteY1" fmla="*/ 66267 h 659946"/>
                <a:gd name="connsiteX2" fmla="*/ 17250 w 608199"/>
                <a:gd name="connsiteY2" fmla="*/ 264072 h 659946"/>
                <a:gd name="connsiteX3" fmla="*/ 243571 w 608199"/>
                <a:gd name="connsiteY3" fmla="*/ 188623 h 659946"/>
                <a:gd name="connsiteX4" fmla="*/ 218424 w 608199"/>
                <a:gd name="connsiteY4" fmla="*/ 440120 h 659946"/>
                <a:gd name="connsiteX5" fmla="*/ 444745 w 608199"/>
                <a:gd name="connsiteY5" fmla="*/ 389820 h 659946"/>
                <a:gd name="connsiteX6" fmla="*/ 394451 w 608199"/>
                <a:gd name="connsiteY6" fmla="*/ 641317 h 659946"/>
                <a:gd name="connsiteX7" fmla="*/ 608199 w 608199"/>
                <a:gd name="connsiteY7" fmla="*/ 641317 h 659946"/>
                <a:gd name="connsiteX0" fmla="*/ 29823 w 608199"/>
                <a:gd name="connsiteY0" fmla="*/ 0 h 657034"/>
                <a:gd name="connsiteX1" fmla="*/ 17222 w 608199"/>
                <a:gd name="connsiteY1" fmla="*/ 66267 h 657034"/>
                <a:gd name="connsiteX2" fmla="*/ 17250 w 608199"/>
                <a:gd name="connsiteY2" fmla="*/ 264072 h 657034"/>
                <a:gd name="connsiteX3" fmla="*/ 243571 w 608199"/>
                <a:gd name="connsiteY3" fmla="*/ 188623 h 657034"/>
                <a:gd name="connsiteX4" fmla="*/ 218424 w 608199"/>
                <a:gd name="connsiteY4" fmla="*/ 440120 h 657034"/>
                <a:gd name="connsiteX5" fmla="*/ 463701 w 608199"/>
                <a:gd name="connsiteY5" fmla="*/ 429152 h 657034"/>
                <a:gd name="connsiteX6" fmla="*/ 394451 w 608199"/>
                <a:gd name="connsiteY6" fmla="*/ 641317 h 657034"/>
                <a:gd name="connsiteX7" fmla="*/ 608199 w 608199"/>
                <a:gd name="connsiteY7" fmla="*/ 641317 h 657034"/>
                <a:gd name="connsiteX0" fmla="*/ 30821 w 609197"/>
                <a:gd name="connsiteY0" fmla="*/ 0 h 657032"/>
                <a:gd name="connsiteX1" fmla="*/ 18220 w 609197"/>
                <a:gd name="connsiteY1" fmla="*/ 66267 h 657032"/>
                <a:gd name="connsiteX2" fmla="*/ 18248 w 609197"/>
                <a:gd name="connsiteY2" fmla="*/ 264072 h 657032"/>
                <a:gd name="connsiteX3" fmla="*/ 258072 w 609197"/>
                <a:gd name="connsiteY3" fmla="*/ 226897 h 657032"/>
                <a:gd name="connsiteX4" fmla="*/ 219422 w 609197"/>
                <a:gd name="connsiteY4" fmla="*/ 440120 h 657032"/>
                <a:gd name="connsiteX5" fmla="*/ 464699 w 609197"/>
                <a:gd name="connsiteY5" fmla="*/ 429152 h 657032"/>
                <a:gd name="connsiteX6" fmla="*/ 395449 w 609197"/>
                <a:gd name="connsiteY6" fmla="*/ 641317 h 657032"/>
                <a:gd name="connsiteX7" fmla="*/ 609197 w 609197"/>
                <a:gd name="connsiteY7" fmla="*/ 641317 h 657032"/>
                <a:gd name="connsiteX0" fmla="*/ 27 w 638867"/>
                <a:gd name="connsiteY0" fmla="*/ 0 h 643306"/>
                <a:gd name="connsiteX1" fmla="*/ 47890 w 638867"/>
                <a:gd name="connsiteY1" fmla="*/ 52539 h 643306"/>
                <a:gd name="connsiteX2" fmla="*/ 47918 w 638867"/>
                <a:gd name="connsiteY2" fmla="*/ 250344 h 643306"/>
                <a:gd name="connsiteX3" fmla="*/ 287742 w 638867"/>
                <a:gd name="connsiteY3" fmla="*/ 213169 h 643306"/>
                <a:gd name="connsiteX4" fmla="*/ 249092 w 638867"/>
                <a:gd name="connsiteY4" fmla="*/ 426392 h 643306"/>
                <a:gd name="connsiteX5" fmla="*/ 494369 w 638867"/>
                <a:gd name="connsiteY5" fmla="*/ 415424 h 643306"/>
                <a:gd name="connsiteX6" fmla="*/ 425119 w 638867"/>
                <a:gd name="connsiteY6" fmla="*/ 627589 h 643306"/>
                <a:gd name="connsiteX7" fmla="*/ 638867 w 638867"/>
                <a:gd name="connsiteY7" fmla="*/ 627589 h 643306"/>
                <a:gd name="connsiteX0" fmla="*/ 27 w 709755"/>
                <a:gd name="connsiteY0" fmla="*/ 0 h 648825"/>
                <a:gd name="connsiteX1" fmla="*/ 47890 w 709755"/>
                <a:gd name="connsiteY1" fmla="*/ 52539 h 648825"/>
                <a:gd name="connsiteX2" fmla="*/ 47918 w 709755"/>
                <a:gd name="connsiteY2" fmla="*/ 250344 h 648825"/>
                <a:gd name="connsiteX3" fmla="*/ 287742 w 709755"/>
                <a:gd name="connsiteY3" fmla="*/ 213169 h 648825"/>
                <a:gd name="connsiteX4" fmla="*/ 249092 w 709755"/>
                <a:gd name="connsiteY4" fmla="*/ 426392 h 648825"/>
                <a:gd name="connsiteX5" fmla="*/ 494369 w 709755"/>
                <a:gd name="connsiteY5" fmla="*/ 415424 h 648825"/>
                <a:gd name="connsiteX6" fmla="*/ 425119 w 709755"/>
                <a:gd name="connsiteY6" fmla="*/ 627589 h 648825"/>
                <a:gd name="connsiteX7" fmla="*/ 709755 w 709755"/>
                <a:gd name="connsiteY7" fmla="*/ 641352 h 648825"/>
                <a:gd name="connsiteX0" fmla="*/ 27 w 709755"/>
                <a:gd name="connsiteY0" fmla="*/ 0 h 641372"/>
                <a:gd name="connsiteX1" fmla="*/ 47890 w 709755"/>
                <a:gd name="connsiteY1" fmla="*/ 52539 h 641372"/>
                <a:gd name="connsiteX2" fmla="*/ 47918 w 709755"/>
                <a:gd name="connsiteY2" fmla="*/ 250344 h 641372"/>
                <a:gd name="connsiteX3" fmla="*/ 287742 w 709755"/>
                <a:gd name="connsiteY3" fmla="*/ 213169 h 641372"/>
                <a:gd name="connsiteX4" fmla="*/ 249092 w 709755"/>
                <a:gd name="connsiteY4" fmla="*/ 426392 h 641372"/>
                <a:gd name="connsiteX5" fmla="*/ 494369 w 709755"/>
                <a:gd name="connsiteY5" fmla="*/ 415424 h 641372"/>
                <a:gd name="connsiteX6" fmla="*/ 425119 w 709755"/>
                <a:gd name="connsiteY6" fmla="*/ 627589 h 641372"/>
                <a:gd name="connsiteX7" fmla="*/ 608691 w 709755"/>
                <a:gd name="connsiteY7" fmla="*/ 609626 h 641372"/>
                <a:gd name="connsiteX8" fmla="*/ 709755 w 709755"/>
                <a:gd name="connsiteY8" fmla="*/ 641352 h 641372"/>
                <a:gd name="connsiteX0" fmla="*/ 27 w 677963"/>
                <a:gd name="connsiteY0" fmla="*/ 0 h 701400"/>
                <a:gd name="connsiteX1" fmla="*/ 47890 w 677963"/>
                <a:gd name="connsiteY1" fmla="*/ 52539 h 701400"/>
                <a:gd name="connsiteX2" fmla="*/ 47918 w 677963"/>
                <a:gd name="connsiteY2" fmla="*/ 250344 h 701400"/>
                <a:gd name="connsiteX3" fmla="*/ 287742 w 677963"/>
                <a:gd name="connsiteY3" fmla="*/ 213169 h 701400"/>
                <a:gd name="connsiteX4" fmla="*/ 249092 w 677963"/>
                <a:gd name="connsiteY4" fmla="*/ 426392 h 701400"/>
                <a:gd name="connsiteX5" fmla="*/ 494369 w 677963"/>
                <a:gd name="connsiteY5" fmla="*/ 415424 h 701400"/>
                <a:gd name="connsiteX6" fmla="*/ 425119 w 677963"/>
                <a:gd name="connsiteY6" fmla="*/ 627589 h 701400"/>
                <a:gd name="connsiteX7" fmla="*/ 608691 w 677963"/>
                <a:gd name="connsiteY7" fmla="*/ 609626 h 701400"/>
                <a:gd name="connsiteX8" fmla="*/ 677964 w 677963"/>
                <a:gd name="connsiteY8" fmla="*/ 701394 h 701400"/>
                <a:gd name="connsiteX0" fmla="*/ 27 w 677965"/>
                <a:gd name="connsiteY0" fmla="*/ 0 h 701400"/>
                <a:gd name="connsiteX1" fmla="*/ 47890 w 677965"/>
                <a:gd name="connsiteY1" fmla="*/ 52539 h 701400"/>
                <a:gd name="connsiteX2" fmla="*/ 47918 w 677965"/>
                <a:gd name="connsiteY2" fmla="*/ 250344 h 701400"/>
                <a:gd name="connsiteX3" fmla="*/ 287742 w 677965"/>
                <a:gd name="connsiteY3" fmla="*/ 213169 h 701400"/>
                <a:gd name="connsiteX4" fmla="*/ 249092 w 677965"/>
                <a:gd name="connsiteY4" fmla="*/ 426392 h 701400"/>
                <a:gd name="connsiteX5" fmla="*/ 494369 w 677965"/>
                <a:gd name="connsiteY5" fmla="*/ 415424 h 701400"/>
                <a:gd name="connsiteX6" fmla="*/ 425119 w 677965"/>
                <a:gd name="connsiteY6" fmla="*/ 627589 h 701400"/>
                <a:gd name="connsiteX7" fmla="*/ 570520 w 677965"/>
                <a:gd name="connsiteY7" fmla="*/ 602215 h 701400"/>
                <a:gd name="connsiteX8" fmla="*/ 677964 w 677965"/>
                <a:gd name="connsiteY8" fmla="*/ 701394 h 701400"/>
                <a:gd name="connsiteX0" fmla="*/ 27 w 645729"/>
                <a:gd name="connsiteY0" fmla="*/ 0 h 669679"/>
                <a:gd name="connsiteX1" fmla="*/ 47890 w 645729"/>
                <a:gd name="connsiteY1" fmla="*/ 52539 h 669679"/>
                <a:gd name="connsiteX2" fmla="*/ 47918 w 645729"/>
                <a:gd name="connsiteY2" fmla="*/ 250344 h 669679"/>
                <a:gd name="connsiteX3" fmla="*/ 287742 w 645729"/>
                <a:gd name="connsiteY3" fmla="*/ 213169 h 669679"/>
                <a:gd name="connsiteX4" fmla="*/ 249092 w 645729"/>
                <a:gd name="connsiteY4" fmla="*/ 426392 h 669679"/>
                <a:gd name="connsiteX5" fmla="*/ 494369 w 645729"/>
                <a:gd name="connsiteY5" fmla="*/ 415424 h 669679"/>
                <a:gd name="connsiteX6" fmla="*/ 425119 w 645729"/>
                <a:gd name="connsiteY6" fmla="*/ 627589 h 669679"/>
                <a:gd name="connsiteX7" fmla="*/ 570520 w 645729"/>
                <a:gd name="connsiteY7" fmla="*/ 602215 h 669679"/>
                <a:gd name="connsiteX8" fmla="*/ 645728 w 645729"/>
                <a:gd name="connsiteY8" fmla="*/ 669670 h 669679"/>
                <a:gd name="connsiteX0" fmla="*/ 11 w 645711"/>
                <a:gd name="connsiteY0" fmla="*/ 0 h 669679"/>
                <a:gd name="connsiteX1" fmla="*/ 136711 w 645711"/>
                <a:gd name="connsiteY1" fmla="*/ 39752 h 669679"/>
                <a:gd name="connsiteX2" fmla="*/ 47902 w 645711"/>
                <a:gd name="connsiteY2" fmla="*/ 250344 h 669679"/>
                <a:gd name="connsiteX3" fmla="*/ 287726 w 645711"/>
                <a:gd name="connsiteY3" fmla="*/ 213169 h 669679"/>
                <a:gd name="connsiteX4" fmla="*/ 249076 w 645711"/>
                <a:gd name="connsiteY4" fmla="*/ 426392 h 669679"/>
                <a:gd name="connsiteX5" fmla="*/ 494353 w 645711"/>
                <a:gd name="connsiteY5" fmla="*/ 415424 h 669679"/>
                <a:gd name="connsiteX6" fmla="*/ 425103 w 645711"/>
                <a:gd name="connsiteY6" fmla="*/ 627589 h 669679"/>
                <a:gd name="connsiteX7" fmla="*/ 570504 w 645711"/>
                <a:gd name="connsiteY7" fmla="*/ 602215 h 669679"/>
                <a:gd name="connsiteX8" fmla="*/ 645712 w 645711"/>
                <a:gd name="connsiteY8" fmla="*/ 669670 h 669679"/>
                <a:gd name="connsiteX0" fmla="*/ 6 w 807369"/>
                <a:gd name="connsiteY0" fmla="*/ 56005 h 634883"/>
                <a:gd name="connsiteX1" fmla="*/ 298367 w 807369"/>
                <a:gd name="connsiteY1" fmla="*/ 4956 h 634883"/>
                <a:gd name="connsiteX2" fmla="*/ 209558 w 807369"/>
                <a:gd name="connsiteY2" fmla="*/ 215548 h 634883"/>
                <a:gd name="connsiteX3" fmla="*/ 449382 w 807369"/>
                <a:gd name="connsiteY3" fmla="*/ 178373 h 634883"/>
                <a:gd name="connsiteX4" fmla="*/ 410732 w 807369"/>
                <a:gd name="connsiteY4" fmla="*/ 391596 h 634883"/>
                <a:gd name="connsiteX5" fmla="*/ 656009 w 807369"/>
                <a:gd name="connsiteY5" fmla="*/ 380628 h 634883"/>
                <a:gd name="connsiteX6" fmla="*/ 586759 w 807369"/>
                <a:gd name="connsiteY6" fmla="*/ 592793 h 634883"/>
                <a:gd name="connsiteX7" fmla="*/ 732160 w 807369"/>
                <a:gd name="connsiteY7" fmla="*/ 567419 h 634883"/>
                <a:gd name="connsiteX8" fmla="*/ 807368 w 807369"/>
                <a:gd name="connsiteY8" fmla="*/ 634874 h 634883"/>
                <a:gd name="connsiteX0" fmla="*/ 1 w 807362"/>
                <a:gd name="connsiteY0" fmla="*/ 56325 h 635203"/>
                <a:gd name="connsiteX1" fmla="*/ 90235 w 807362"/>
                <a:gd name="connsiteY1" fmla="*/ 62969 h 635203"/>
                <a:gd name="connsiteX2" fmla="*/ 298362 w 807362"/>
                <a:gd name="connsiteY2" fmla="*/ 5276 h 635203"/>
                <a:gd name="connsiteX3" fmla="*/ 209553 w 807362"/>
                <a:gd name="connsiteY3" fmla="*/ 215868 h 635203"/>
                <a:gd name="connsiteX4" fmla="*/ 449377 w 807362"/>
                <a:gd name="connsiteY4" fmla="*/ 178693 h 635203"/>
                <a:gd name="connsiteX5" fmla="*/ 410727 w 807362"/>
                <a:gd name="connsiteY5" fmla="*/ 391916 h 635203"/>
                <a:gd name="connsiteX6" fmla="*/ 656004 w 807362"/>
                <a:gd name="connsiteY6" fmla="*/ 380948 h 635203"/>
                <a:gd name="connsiteX7" fmla="*/ 586754 w 807362"/>
                <a:gd name="connsiteY7" fmla="*/ 593113 h 635203"/>
                <a:gd name="connsiteX8" fmla="*/ 732155 w 807362"/>
                <a:gd name="connsiteY8" fmla="*/ 567739 h 635203"/>
                <a:gd name="connsiteX9" fmla="*/ 807363 w 807362"/>
                <a:gd name="connsiteY9" fmla="*/ 635194 h 635203"/>
                <a:gd name="connsiteX0" fmla="*/ 138547 w 725290"/>
                <a:gd name="connsiteY0" fmla="*/ 59 h 731373"/>
                <a:gd name="connsiteX1" fmla="*/ 8161 w 725290"/>
                <a:gd name="connsiteY1" fmla="*/ 159139 h 731373"/>
                <a:gd name="connsiteX2" fmla="*/ 216288 w 725290"/>
                <a:gd name="connsiteY2" fmla="*/ 101446 h 731373"/>
                <a:gd name="connsiteX3" fmla="*/ 127479 w 725290"/>
                <a:gd name="connsiteY3" fmla="*/ 312038 h 731373"/>
                <a:gd name="connsiteX4" fmla="*/ 367303 w 725290"/>
                <a:gd name="connsiteY4" fmla="*/ 274863 h 731373"/>
                <a:gd name="connsiteX5" fmla="*/ 328653 w 725290"/>
                <a:gd name="connsiteY5" fmla="*/ 488086 h 731373"/>
                <a:gd name="connsiteX6" fmla="*/ 573930 w 725290"/>
                <a:gd name="connsiteY6" fmla="*/ 477118 h 731373"/>
                <a:gd name="connsiteX7" fmla="*/ 504680 w 725290"/>
                <a:gd name="connsiteY7" fmla="*/ 689283 h 731373"/>
                <a:gd name="connsiteX8" fmla="*/ 650081 w 725290"/>
                <a:gd name="connsiteY8" fmla="*/ 663909 h 731373"/>
                <a:gd name="connsiteX9" fmla="*/ 725289 w 725290"/>
                <a:gd name="connsiteY9" fmla="*/ 731364 h 731373"/>
                <a:gd name="connsiteX0" fmla="*/ 150168 w 724877"/>
                <a:gd name="connsiteY0" fmla="*/ 48 h 765608"/>
                <a:gd name="connsiteX1" fmla="*/ 7750 w 724877"/>
                <a:gd name="connsiteY1" fmla="*/ 193374 h 765608"/>
                <a:gd name="connsiteX2" fmla="*/ 215877 w 724877"/>
                <a:gd name="connsiteY2" fmla="*/ 135681 h 765608"/>
                <a:gd name="connsiteX3" fmla="*/ 127068 w 724877"/>
                <a:gd name="connsiteY3" fmla="*/ 346273 h 765608"/>
                <a:gd name="connsiteX4" fmla="*/ 366892 w 724877"/>
                <a:gd name="connsiteY4" fmla="*/ 309098 h 765608"/>
                <a:gd name="connsiteX5" fmla="*/ 328242 w 724877"/>
                <a:gd name="connsiteY5" fmla="*/ 522321 h 765608"/>
                <a:gd name="connsiteX6" fmla="*/ 573519 w 724877"/>
                <a:gd name="connsiteY6" fmla="*/ 511353 h 765608"/>
                <a:gd name="connsiteX7" fmla="*/ 504269 w 724877"/>
                <a:gd name="connsiteY7" fmla="*/ 723518 h 765608"/>
                <a:gd name="connsiteX8" fmla="*/ 649670 w 724877"/>
                <a:gd name="connsiteY8" fmla="*/ 698144 h 765608"/>
                <a:gd name="connsiteX9" fmla="*/ 724878 w 724877"/>
                <a:gd name="connsiteY9" fmla="*/ 765599 h 765608"/>
                <a:gd name="connsiteX0" fmla="*/ 163913 w 724445"/>
                <a:gd name="connsiteY0" fmla="*/ 63 h 718265"/>
                <a:gd name="connsiteX1" fmla="*/ 7316 w 724445"/>
                <a:gd name="connsiteY1" fmla="*/ 146031 h 718265"/>
                <a:gd name="connsiteX2" fmla="*/ 215443 w 724445"/>
                <a:gd name="connsiteY2" fmla="*/ 88338 h 718265"/>
                <a:gd name="connsiteX3" fmla="*/ 126634 w 724445"/>
                <a:gd name="connsiteY3" fmla="*/ 298930 h 718265"/>
                <a:gd name="connsiteX4" fmla="*/ 366458 w 724445"/>
                <a:gd name="connsiteY4" fmla="*/ 261755 h 718265"/>
                <a:gd name="connsiteX5" fmla="*/ 327808 w 724445"/>
                <a:gd name="connsiteY5" fmla="*/ 474978 h 718265"/>
                <a:gd name="connsiteX6" fmla="*/ 573085 w 724445"/>
                <a:gd name="connsiteY6" fmla="*/ 464010 h 718265"/>
                <a:gd name="connsiteX7" fmla="*/ 503835 w 724445"/>
                <a:gd name="connsiteY7" fmla="*/ 676175 h 718265"/>
                <a:gd name="connsiteX8" fmla="*/ 649236 w 724445"/>
                <a:gd name="connsiteY8" fmla="*/ 650801 h 718265"/>
                <a:gd name="connsiteX9" fmla="*/ 724444 w 724445"/>
                <a:gd name="connsiteY9" fmla="*/ 718256 h 718265"/>
                <a:gd name="connsiteX0" fmla="*/ 145157 w 725048"/>
                <a:gd name="connsiteY0" fmla="*/ 51 h 755485"/>
                <a:gd name="connsiteX1" fmla="*/ 7921 w 725048"/>
                <a:gd name="connsiteY1" fmla="*/ 183251 h 755485"/>
                <a:gd name="connsiteX2" fmla="*/ 216048 w 725048"/>
                <a:gd name="connsiteY2" fmla="*/ 125558 h 755485"/>
                <a:gd name="connsiteX3" fmla="*/ 127239 w 725048"/>
                <a:gd name="connsiteY3" fmla="*/ 336150 h 755485"/>
                <a:gd name="connsiteX4" fmla="*/ 367063 w 725048"/>
                <a:gd name="connsiteY4" fmla="*/ 298975 h 755485"/>
                <a:gd name="connsiteX5" fmla="*/ 328413 w 725048"/>
                <a:gd name="connsiteY5" fmla="*/ 512198 h 755485"/>
                <a:gd name="connsiteX6" fmla="*/ 573690 w 725048"/>
                <a:gd name="connsiteY6" fmla="*/ 501230 h 755485"/>
                <a:gd name="connsiteX7" fmla="*/ 504440 w 725048"/>
                <a:gd name="connsiteY7" fmla="*/ 713395 h 755485"/>
                <a:gd name="connsiteX8" fmla="*/ 649841 w 725048"/>
                <a:gd name="connsiteY8" fmla="*/ 688021 h 755485"/>
                <a:gd name="connsiteX9" fmla="*/ 725049 w 725048"/>
                <a:gd name="connsiteY9" fmla="*/ 755476 h 755485"/>
                <a:gd name="connsiteX0" fmla="*/ 145157 w 725050"/>
                <a:gd name="connsiteY0" fmla="*/ 51 h 755485"/>
                <a:gd name="connsiteX1" fmla="*/ 7921 w 725050"/>
                <a:gd name="connsiteY1" fmla="*/ 183251 h 755485"/>
                <a:gd name="connsiteX2" fmla="*/ 260625 w 725050"/>
                <a:gd name="connsiteY2" fmla="*/ 151030 h 755485"/>
                <a:gd name="connsiteX3" fmla="*/ 127239 w 725050"/>
                <a:gd name="connsiteY3" fmla="*/ 336150 h 755485"/>
                <a:gd name="connsiteX4" fmla="*/ 367063 w 725050"/>
                <a:gd name="connsiteY4" fmla="*/ 298975 h 755485"/>
                <a:gd name="connsiteX5" fmla="*/ 328413 w 725050"/>
                <a:gd name="connsiteY5" fmla="*/ 512198 h 755485"/>
                <a:gd name="connsiteX6" fmla="*/ 573690 w 725050"/>
                <a:gd name="connsiteY6" fmla="*/ 501230 h 755485"/>
                <a:gd name="connsiteX7" fmla="*/ 504440 w 725050"/>
                <a:gd name="connsiteY7" fmla="*/ 713395 h 755485"/>
                <a:gd name="connsiteX8" fmla="*/ 649841 w 725050"/>
                <a:gd name="connsiteY8" fmla="*/ 688021 h 755485"/>
                <a:gd name="connsiteX9" fmla="*/ 725049 w 725050"/>
                <a:gd name="connsiteY9" fmla="*/ 755476 h 755485"/>
                <a:gd name="connsiteX0" fmla="*/ 145157 w 725048"/>
                <a:gd name="connsiteY0" fmla="*/ 51 h 755485"/>
                <a:gd name="connsiteX1" fmla="*/ 7921 w 725048"/>
                <a:gd name="connsiteY1" fmla="*/ 183251 h 755485"/>
                <a:gd name="connsiteX2" fmla="*/ 243098 w 725048"/>
                <a:gd name="connsiteY2" fmla="*/ 131668 h 755485"/>
                <a:gd name="connsiteX3" fmla="*/ 127239 w 725048"/>
                <a:gd name="connsiteY3" fmla="*/ 336150 h 755485"/>
                <a:gd name="connsiteX4" fmla="*/ 367063 w 725048"/>
                <a:gd name="connsiteY4" fmla="*/ 298975 h 755485"/>
                <a:gd name="connsiteX5" fmla="*/ 328413 w 725048"/>
                <a:gd name="connsiteY5" fmla="*/ 512198 h 755485"/>
                <a:gd name="connsiteX6" fmla="*/ 573690 w 725048"/>
                <a:gd name="connsiteY6" fmla="*/ 501230 h 755485"/>
                <a:gd name="connsiteX7" fmla="*/ 504440 w 725048"/>
                <a:gd name="connsiteY7" fmla="*/ 713395 h 755485"/>
                <a:gd name="connsiteX8" fmla="*/ 649841 w 725048"/>
                <a:gd name="connsiteY8" fmla="*/ 688021 h 755485"/>
                <a:gd name="connsiteX9" fmla="*/ 725049 w 725048"/>
                <a:gd name="connsiteY9" fmla="*/ 755476 h 755485"/>
                <a:gd name="connsiteX0" fmla="*/ 145157 w 725050"/>
                <a:gd name="connsiteY0" fmla="*/ 51 h 755485"/>
                <a:gd name="connsiteX1" fmla="*/ 7921 w 725050"/>
                <a:gd name="connsiteY1" fmla="*/ 183251 h 755485"/>
                <a:gd name="connsiteX2" fmla="*/ 243098 w 725050"/>
                <a:gd name="connsiteY2" fmla="*/ 131668 h 755485"/>
                <a:gd name="connsiteX3" fmla="*/ 127239 w 725050"/>
                <a:gd name="connsiteY3" fmla="*/ 336150 h 755485"/>
                <a:gd name="connsiteX4" fmla="*/ 397618 w 725050"/>
                <a:gd name="connsiteY4" fmla="*/ 308958 h 755485"/>
                <a:gd name="connsiteX5" fmla="*/ 328413 w 725050"/>
                <a:gd name="connsiteY5" fmla="*/ 512198 h 755485"/>
                <a:gd name="connsiteX6" fmla="*/ 573690 w 725050"/>
                <a:gd name="connsiteY6" fmla="*/ 501230 h 755485"/>
                <a:gd name="connsiteX7" fmla="*/ 504440 w 725050"/>
                <a:gd name="connsiteY7" fmla="*/ 713395 h 755485"/>
                <a:gd name="connsiteX8" fmla="*/ 649841 w 725050"/>
                <a:gd name="connsiteY8" fmla="*/ 688021 h 755485"/>
                <a:gd name="connsiteX9" fmla="*/ 725049 w 725050"/>
                <a:gd name="connsiteY9" fmla="*/ 755476 h 755485"/>
                <a:gd name="connsiteX0" fmla="*/ 145157 w 725048"/>
                <a:gd name="connsiteY0" fmla="*/ 51 h 755485"/>
                <a:gd name="connsiteX1" fmla="*/ 7921 w 725048"/>
                <a:gd name="connsiteY1" fmla="*/ 183251 h 755485"/>
                <a:gd name="connsiteX2" fmla="*/ 243098 w 725048"/>
                <a:gd name="connsiteY2" fmla="*/ 131668 h 755485"/>
                <a:gd name="connsiteX3" fmla="*/ 149944 w 725048"/>
                <a:gd name="connsiteY3" fmla="*/ 345386 h 755485"/>
                <a:gd name="connsiteX4" fmla="*/ 397618 w 725048"/>
                <a:gd name="connsiteY4" fmla="*/ 308958 h 755485"/>
                <a:gd name="connsiteX5" fmla="*/ 328413 w 725048"/>
                <a:gd name="connsiteY5" fmla="*/ 512198 h 755485"/>
                <a:gd name="connsiteX6" fmla="*/ 573690 w 725048"/>
                <a:gd name="connsiteY6" fmla="*/ 501230 h 755485"/>
                <a:gd name="connsiteX7" fmla="*/ 504440 w 725048"/>
                <a:gd name="connsiteY7" fmla="*/ 713395 h 755485"/>
                <a:gd name="connsiteX8" fmla="*/ 649841 w 725048"/>
                <a:gd name="connsiteY8" fmla="*/ 688021 h 755485"/>
                <a:gd name="connsiteX9" fmla="*/ 725049 w 725048"/>
                <a:gd name="connsiteY9" fmla="*/ 755476 h 755485"/>
                <a:gd name="connsiteX0" fmla="*/ 145157 w 725050"/>
                <a:gd name="connsiteY0" fmla="*/ 51 h 755485"/>
                <a:gd name="connsiteX1" fmla="*/ 7921 w 725050"/>
                <a:gd name="connsiteY1" fmla="*/ 183251 h 755485"/>
                <a:gd name="connsiteX2" fmla="*/ 257121 w 725050"/>
                <a:gd name="connsiteY2" fmla="*/ 147159 h 755485"/>
                <a:gd name="connsiteX3" fmla="*/ 149944 w 725050"/>
                <a:gd name="connsiteY3" fmla="*/ 345386 h 755485"/>
                <a:gd name="connsiteX4" fmla="*/ 397618 w 725050"/>
                <a:gd name="connsiteY4" fmla="*/ 308958 h 755485"/>
                <a:gd name="connsiteX5" fmla="*/ 328413 w 725050"/>
                <a:gd name="connsiteY5" fmla="*/ 512198 h 755485"/>
                <a:gd name="connsiteX6" fmla="*/ 573690 w 725050"/>
                <a:gd name="connsiteY6" fmla="*/ 501230 h 755485"/>
                <a:gd name="connsiteX7" fmla="*/ 504440 w 725050"/>
                <a:gd name="connsiteY7" fmla="*/ 713395 h 755485"/>
                <a:gd name="connsiteX8" fmla="*/ 649841 w 725050"/>
                <a:gd name="connsiteY8" fmla="*/ 688021 h 755485"/>
                <a:gd name="connsiteX9" fmla="*/ 725049 w 725050"/>
                <a:gd name="connsiteY9" fmla="*/ 755476 h 755485"/>
                <a:gd name="connsiteX0" fmla="*/ 124908 w 704799"/>
                <a:gd name="connsiteY0" fmla="*/ 46 h 755480"/>
                <a:gd name="connsiteX1" fmla="*/ 8704 w 704799"/>
                <a:gd name="connsiteY1" fmla="*/ 206481 h 755480"/>
                <a:gd name="connsiteX2" fmla="*/ 236872 w 704799"/>
                <a:gd name="connsiteY2" fmla="*/ 147154 h 755480"/>
                <a:gd name="connsiteX3" fmla="*/ 129695 w 704799"/>
                <a:gd name="connsiteY3" fmla="*/ 345381 h 755480"/>
                <a:gd name="connsiteX4" fmla="*/ 377369 w 704799"/>
                <a:gd name="connsiteY4" fmla="*/ 308953 h 755480"/>
                <a:gd name="connsiteX5" fmla="*/ 308164 w 704799"/>
                <a:gd name="connsiteY5" fmla="*/ 512193 h 755480"/>
                <a:gd name="connsiteX6" fmla="*/ 553441 w 704799"/>
                <a:gd name="connsiteY6" fmla="*/ 501225 h 755480"/>
                <a:gd name="connsiteX7" fmla="*/ 484191 w 704799"/>
                <a:gd name="connsiteY7" fmla="*/ 713390 h 755480"/>
                <a:gd name="connsiteX8" fmla="*/ 629592 w 704799"/>
                <a:gd name="connsiteY8" fmla="*/ 688016 h 755480"/>
                <a:gd name="connsiteX9" fmla="*/ 704800 w 704799"/>
                <a:gd name="connsiteY9" fmla="*/ 755471 h 755480"/>
                <a:gd name="connsiteX0" fmla="*/ 223289 w 701997"/>
                <a:gd name="connsiteY0" fmla="*/ 50 h 738785"/>
                <a:gd name="connsiteX1" fmla="*/ 5900 w 701997"/>
                <a:gd name="connsiteY1" fmla="*/ 189786 h 738785"/>
                <a:gd name="connsiteX2" fmla="*/ 234068 w 701997"/>
                <a:gd name="connsiteY2" fmla="*/ 130459 h 738785"/>
                <a:gd name="connsiteX3" fmla="*/ 126891 w 701997"/>
                <a:gd name="connsiteY3" fmla="*/ 328686 h 738785"/>
                <a:gd name="connsiteX4" fmla="*/ 374565 w 701997"/>
                <a:gd name="connsiteY4" fmla="*/ 292258 h 738785"/>
                <a:gd name="connsiteX5" fmla="*/ 305360 w 701997"/>
                <a:gd name="connsiteY5" fmla="*/ 495498 h 738785"/>
                <a:gd name="connsiteX6" fmla="*/ 550637 w 701997"/>
                <a:gd name="connsiteY6" fmla="*/ 484530 h 738785"/>
                <a:gd name="connsiteX7" fmla="*/ 481387 w 701997"/>
                <a:gd name="connsiteY7" fmla="*/ 696695 h 738785"/>
                <a:gd name="connsiteX8" fmla="*/ 626788 w 701997"/>
                <a:gd name="connsiteY8" fmla="*/ 671321 h 738785"/>
                <a:gd name="connsiteX9" fmla="*/ 701996 w 701997"/>
                <a:gd name="connsiteY9" fmla="*/ 738776 h 738785"/>
                <a:gd name="connsiteX0" fmla="*/ 138390 w 704261"/>
                <a:gd name="connsiteY0" fmla="*/ 49 h 739992"/>
                <a:gd name="connsiteX1" fmla="*/ 8166 w 704261"/>
                <a:gd name="connsiteY1" fmla="*/ 190993 h 739992"/>
                <a:gd name="connsiteX2" fmla="*/ 236334 w 704261"/>
                <a:gd name="connsiteY2" fmla="*/ 131666 h 739992"/>
                <a:gd name="connsiteX3" fmla="*/ 129157 w 704261"/>
                <a:gd name="connsiteY3" fmla="*/ 329893 h 739992"/>
                <a:gd name="connsiteX4" fmla="*/ 376831 w 704261"/>
                <a:gd name="connsiteY4" fmla="*/ 293465 h 739992"/>
                <a:gd name="connsiteX5" fmla="*/ 307626 w 704261"/>
                <a:gd name="connsiteY5" fmla="*/ 496705 h 739992"/>
                <a:gd name="connsiteX6" fmla="*/ 552903 w 704261"/>
                <a:gd name="connsiteY6" fmla="*/ 485737 h 739992"/>
                <a:gd name="connsiteX7" fmla="*/ 483653 w 704261"/>
                <a:gd name="connsiteY7" fmla="*/ 697902 h 739992"/>
                <a:gd name="connsiteX8" fmla="*/ 629054 w 704261"/>
                <a:gd name="connsiteY8" fmla="*/ 672528 h 739992"/>
                <a:gd name="connsiteX9" fmla="*/ 704262 w 704261"/>
                <a:gd name="connsiteY9" fmla="*/ 739983 h 739992"/>
                <a:gd name="connsiteX0" fmla="*/ 133532 w 699404"/>
                <a:gd name="connsiteY0" fmla="*/ 0 h 739943"/>
                <a:gd name="connsiteX1" fmla="*/ 119396 w 699404"/>
                <a:gd name="connsiteY1" fmla="*/ 49803 h 739943"/>
                <a:gd name="connsiteX2" fmla="*/ 3308 w 699404"/>
                <a:gd name="connsiteY2" fmla="*/ 190944 h 739943"/>
                <a:gd name="connsiteX3" fmla="*/ 231476 w 699404"/>
                <a:gd name="connsiteY3" fmla="*/ 131617 h 739943"/>
                <a:gd name="connsiteX4" fmla="*/ 124299 w 699404"/>
                <a:gd name="connsiteY4" fmla="*/ 329844 h 739943"/>
                <a:gd name="connsiteX5" fmla="*/ 371973 w 699404"/>
                <a:gd name="connsiteY5" fmla="*/ 293416 h 739943"/>
                <a:gd name="connsiteX6" fmla="*/ 302768 w 699404"/>
                <a:gd name="connsiteY6" fmla="*/ 496656 h 739943"/>
                <a:gd name="connsiteX7" fmla="*/ 548045 w 699404"/>
                <a:gd name="connsiteY7" fmla="*/ 485688 h 739943"/>
                <a:gd name="connsiteX8" fmla="*/ 478795 w 699404"/>
                <a:gd name="connsiteY8" fmla="*/ 697853 h 739943"/>
                <a:gd name="connsiteX9" fmla="*/ 624196 w 699404"/>
                <a:gd name="connsiteY9" fmla="*/ 672479 h 739943"/>
                <a:gd name="connsiteX10" fmla="*/ 699404 w 699404"/>
                <a:gd name="connsiteY10" fmla="*/ 739934 h 739943"/>
                <a:gd name="connsiteX0" fmla="*/ 108994 w 699404"/>
                <a:gd name="connsiteY0" fmla="*/ -1 h 767049"/>
                <a:gd name="connsiteX1" fmla="*/ 119396 w 699404"/>
                <a:gd name="connsiteY1" fmla="*/ 76909 h 767049"/>
                <a:gd name="connsiteX2" fmla="*/ 3308 w 699404"/>
                <a:gd name="connsiteY2" fmla="*/ 218050 h 767049"/>
                <a:gd name="connsiteX3" fmla="*/ 231476 w 699404"/>
                <a:gd name="connsiteY3" fmla="*/ 158723 h 767049"/>
                <a:gd name="connsiteX4" fmla="*/ 124299 w 699404"/>
                <a:gd name="connsiteY4" fmla="*/ 356950 h 767049"/>
                <a:gd name="connsiteX5" fmla="*/ 371973 w 699404"/>
                <a:gd name="connsiteY5" fmla="*/ 320522 h 767049"/>
                <a:gd name="connsiteX6" fmla="*/ 302768 w 699404"/>
                <a:gd name="connsiteY6" fmla="*/ 523762 h 767049"/>
                <a:gd name="connsiteX7" fmla="*/ 548045 w 699404"/>
                <a:gd name="connsiteY7" fmla="*/ 512794 h 767049"/>
                <a:gd name="connsiteX8" fmla="*/ 478795 w 699404"/>
                <a:gd name="connsiteY8" fmla="*/ 724959 h 767049"/>
                <a:gd name="connsiteX9" fmla="*/ 624196 w 699404"/>
                <a:gd name="connsiteY9" fmla="*/ 699585 h 767049"/>
                <a:gd name="connsiteX10" fmla="*/ 699404 w 699404"/>
                <a:gd name="connsiteY10" fmla="*/ 767040 h 767049"/>
                <a:gd name="connsiteX0" fmla="*/ 109975 w 700385"/>
                <a:gd name="connsiteY0" fmla="*/ 1 h 767051"/>
                <a:gd name="connsiteX1" fmla="*/ 88986 w 700385"/>
                <a:gd name="connsiteY1" fmla="*/ 73925 h 767051"/>
                <a:gd name="connsiteX2" fmla="*/ 4289 w 700385"/>
                <a:gd name="connsiteY2" fmla="*/ 218052 h 767051"/>
                <a:gd name="connsiteX3" fmla="*/ 232457 w 700385"/>
                <a:gd name="connsiteY3" fmla="*/ 158725 h 767051"/>
                <a:gd name="connsiteX4" fmla="*/ 125280 w 700385"/>
                <a:gd name="connsiteY4" fmla="*/ 356952 h 767051"/>
                <a:gd name="connsiteX5" fmla="*/ 372954 w 700385"/>
                <a:gd name="connsiteY5" fmla="*/ 320524 h 767051"/>
                <a:gd name="connsiteX6" fmla="*/ 303749 w 700385"/>
                <a:gd name="connsiteY6" fmla="*/ 523764 h 767051"/>
                <a:gd name="connsiteX7" fmla="*/ 549026 w 700385"/>
                <a:gd name="connsiteY7" fmla="*/ 512796 h 767051"/>
                <a:gd name="connsiteX8" fmla="*/ 479776 w 700385"/>
                <a:gd name="connsiteY8" fmla="*/ 724961 h 767051"/>
                <a:gd name="connsiteX9" fmla="*/ 625177 w 700385"/>
                <a:gd name="connsiteY9" fmla="*/ 699587 h 767051"/>
                <a:gd name="connsiteX10" fmla="*/ 700385 w 700385"/>
                <a:gd name="connsiteY10" fmla="*/ 767042 h 76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0385" h="767051">
                  <a:moveTo>
                    <a:pt x="109975" y="1"/>
                  </a:moveTo>
                  <a:cubicBezTo>
                    <a:pt x="101803" y="7159"/>
                    <a:pt x="110690" y="42101"/>
                    <a:pt x="88986" y="73925"/>
                  </a:cubicBezTo>
                  <a:cubicBezTo>
                    <a:pt x="67282" y="105749"/>
                    <a:pt x="-20207" y="203273"/>
                    <a:pt x="4289" y="218052"/>
                  </a:cubicBezTo>
                  <a:cubicBezTo>
                    <a:pt x="28785" y="232831"/>
                    <a:pt x="212292" y="135575"/>
                    <a:pt x="232457" y="158725"/>
                  </a:cubicBezTo>
                  <a:cubicBezTo>
                    <a:pt x="252622" y="181875"/>
                    <a:pt x="101864" y="329985"/>
                    <a:pt x="125280" y="356952"/>
                  </a:cubicBezTo>
                  <a:cubicBezTo>
                    <a:pt x="148696" y="383919"/>
                    <a:pt x="343209" y="292722"/>
                    <a:pt x="372954" y="320524"/>
                  </a:cubicBezTo>
                  <a:cubicBezTo>
                    <a:pt x="402699" y="348326"/>
                    <a:pt x="274404" y="491719"/>
                    <a:pt x="303749" y="523764"/>
                  </a:cubicBezTo>
                  <a:cubicBezTo>
                    <a:pt x="333094" y="555809"/>
                    <a:pt x="519688" y="479263"/>
                    <a:pt x="549026" y="512796"/>
                  </a:cubicBezTo>
                  <a:cubicBezTo>
                    <a:pt x="578364" y="546329"/>
                    <a:pt x="467084" y="693829"/>
                    <a:pt x="479776" y="724961"/>
                  </a:cubicBezTo>
                  <a:cubicBezTo>
                    <a:pt x="492468" y="756093"/>
                    <a:pt x="577738" y="697293"/>
                    <a:pt x="625177" y="699587"/>
                  </a:cubicBezTo>
                  <a:cubicBezTo>
                    <a:pt x="672616" y="701881"/>
                    <a:pt x="684882" y="767957"/>
                    <a:pt x="700385" y="767042"/>
                  </a:cubicBezTo>
                </a:path>
              </a:pathLst>
            </a:cu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rot="2865780" flipV="1">
              <a:off x="6473756" y="5002650"/>
              <a:ext cx="484895" cy="596427"/>
            </a:xfrm>
            <a:custGeom>
              <a:avLst/>
              <a:gdLst>
                <a:gd name="connsiteX0" fmla="*/ 30616 w 608992"/>
                <a:gd name="connsiteY0" fmla="*/ 0 h 659946"/>
                <a:gd name="connsiteX1" fmla="*/ 18043 w 608992"/>
                <a:gd name="connsiteY1" fmla="*/ 264072 h 659946"/>
                <a:gd name="connsiteX2" fmla="*/ 244364 w 608992"/>
                <a:gd name="connsiteY2" fmla="*/ 188623 h 659946"/>
                <a:gd name="connsiteX3" fmla="*/ 219217 w 608992"/>
                <a:gd name="connsiteY3" fmla="*/ 440120 h 659946"/>
                <a:gd name="connsiteX4" fmla="*/ 445538 w 608992"/>
                <a:gd name="connsiteY4" fmla="*/ 389820 h 659946"/>
                <a:gd name="connsiteX5" fmla="*/ 395244 w 608992"/>
                <a:gd name="connsiteY5" fmla="*/ 641317 h 659946"/>
                <a:gd name="connsiteX6" fmla="*/ 608992 w 608992"/>
                <a:gd name="connsiteY6" fmla="*/ 641317 h 659946"/>
                <a:gd name="connsiteX0" fmla="*/ 29823 w 608199"/>
                <a:gd name="connsiteY0" fmla="*/ 0 h 659946"/>
                <a:gd name="connsiteX1" fmla="*/ 17222 w 608199"/>
                <a:gd name="connsiteY1" fmla="*/ 66267 h 659946"/>
                <a:gd name="connsiteX2" fmla="*/ 17250 w 608199"/>
                <a:gd name="connsiteY2" fmla="*/ 264072 h 659946"/>
                <a:gd name="connsiteX3" fmla="*/ 243571 w 608199"/>
                <a:gd name="connsiteY3" fmla="*/ 188623 h 659946"/>
                <a:gd name="connsiteX4" fmla="*/ 218424 w 608199"/>
                <a:gd name="connsiteY4" fmla="*/ 440120 h 659946"/>
                <a:gd name="connsiteX5" fmla="*/ 444745 w 608199"/>
                <a:gd name="connsiteY5" fmla="*/ 389820 h 659946"/>
                <a:gd name="connsiteX6" fmla="*/ 394451 w 608199"/>
                <a:gd name="connsiteY6" fmla="*/ 641317 h 659946"/>
                <a:gd name="connsiteX7" fmla="*/ 608199 w 608199"/>
                <a:gd name="connsiteY7" fmla="*/ 641317 h 659946"/>
                <a:gd name="connsiteX0" fmla="*/ 29823 w 608199"/>
                <a:gd name="connsiteY0" fmla="*/ 0 h 657034"/>
                <a:gd name="connsiteX1" fmla="*/ 17222 w 608199"/>
                <a:gd name="connsiteY1" fmla="*/ 66267 h 657034"/>
                <a:gd name="connsiteX2" fmla="*/ 17250 w 608199"/>
                <a:gd name="connsiteY2" fmla="*/ 264072 h 657034"/>
                <a:gd name="connsiteX3" fmla="*/ 243571 w 608199"/>
                <a:gd name="connsiteY3" fmla="*/ 188623 h 657034"/>
                <a:gd name="connsiteX4" fmla="*/ 218424 w 608199"/>
                <a:gd name="connsiteY4" fmla="*/ 440120 h 657034"/>
                <a:gd name="connsiteX5" fmla="*/ 463701 w 608199"/>
                <a:gd name="connsiteY5" fmla="*/ 429152 h 657034"/>
                <a:gd name="connsiteX6" fmla="*/ 394451 w 608199"/>
                <a:gd name="connsiteY6" fmla="*/ 641317 h 657034"/>
                <a:gd name="connsiteX7" fmla="*/ 608199 w 608199"/>
                <a:gd name="connsiteY7" fmla="*/ 641317 h 657034"/>
                <a:gd name="connsiteX0" fmla="*/ 30821 w 609197"/>
                <a:gd name="connsiteY0" fmla="*/ 0 h 657032"/>
                <a:gd name="connsiteX1" fmla="*/ 18220 w 609197"/>
                <a:gd name="connsiteY1" fmla="*/ 66267 h 657032"/>
                <a:gd name="connsiteX2" fmla="*/ 18248 w 609197"/>
                <a:gd name="connsiteY2" fmla="*/ 264072 h 657032"/>
                <a:gd name="connsiteX3" fmla="*/ 258072 w 609197"/>
                <a:gd name="connsiteY3" fmla="*/ 226897 h 657032"/>
                <a:gd name="connsiteX4" fmla="*/ 219422 w 609197"/>
                <a:gd name="connsiteY4" fmla="*/ 440120 h 657032"/>
                <a:gd name="connsiteX5" fmla="*/ 464699 w 609197"/>
                <a:gd name="connsiteY5" fmla="*/ 429152 h 657032"/>
                <a:gd name="connsiteX6" fmla="*/ 395449 w 609197"/>
                <a:gd name="connsiteY6" fmla="*/ 641317 h 657032"/>
                <a:gd name="connsiteX7" fmla="*/ 609197 w 609197"/>
                <a:gd name="connsiteY7" fmla="*/ 641317 h 657032"/>
                <a:gd name="connsiteX0" fmla="*/ 27 w 638867"/>
                <a:gd name="connsiteY0" fmla="*/ 0 h 643306"/>
                <a:gd name="connsiteX1" fmla="*/ 47890 w 638867"/>
                <a:gd name="connsiteY1" fmla="*/ 52539 h 643306"/>
                <a:gd name="connsiteX2" fmla="*/ 47918 w 638867"/>
                <a:gd name="connsiteY2" fmla="*/ 250344 h 643306"/>
                <a:gd name="connsiteX3" fmla="*/ 287742 w 638867"/>
                <a:gd name="connsiteY3" fmla="*/ 213169 h 643306"/>
                <a:gd name="connsiteX4" fmla="*/ 249092 w 638867"/>
                <a:gd name="connsiteY4" fmla="*/ 426392 h 643306"/>
                <a:gd name="connsiteX5" fmla="*/ 494369 w 638867"/>
                <a:gd name="connsiteY5" fmla="*/ 415424 h 643306"/>
                <a:gd name="connsiteX6" fmla="*/ 425119 w 638867"/>
                <a:gd name="connsiteY6" fmla="*/ 627589 h 643306"/>
                <a:gd name="connsiteX7" fmla="*/ 638867 w 638867"/>
                <a:gd name="connsiteY7" fmla="*/ 627589 h 643306"/>
                <a:gd name="connsiteX0" fmla="*/ 27 w 709755"/>
                <a:gd name="connsiteY0" fmla="*/ 0 h 648825"/>
                <a:gd name="connsiteX1" fmla="*/ 47890 w 709755"/>
                <a:gd name="connsiteY1" fmla="*/ 52539 h 648825"/>
                <a:gd name="connsiteX2" fmla="*/ 47918 w 709755"/>
                <a:gd name="connsiteY2" fmla="*/ 250344 h 648825"/>
                <a:gd name="connsiteX3" fmla="*/ 287742 w 709755"/>
                <a:gd name="connsiteY3" fmla="*/ 213169 h 648825"/>
                <a:gd name="connsiteX4" fmla="*/ 249092 w 709755"/>
                <a:gd name="connsiteY4" fmla="*/ 426392 h 648825"/>
                <a:gd name="connsiteX5" fmla="*/ 494369 w 709755"/>
                <a:gd name="connsiteY5" fmla="*/ 415424 h 648825"/>
                <a:gd name="connsiteX6" fmla="*/ 425119 w 709755"/>
                <a:gd name="connsiteY6" fmla="*/ 627589 h 648825"/>
                <a:gd name="connsiteX7" fmla="*/ 709755 w 709755"/>
                <a:gd name="connsiteY7" fmla="*/ 641352 h 648825"/>
                <a:gd name="connsiteX0" fmla="*/ 27 w 709755"/>
                <a:gd name="connsiteY0" fmla="*/ 0 h 641372"/>
                <a:gd name="connsiteX1" fmla="*/ 47890 w 709755"/>
                <a:gd name="connsiteY1" fmla="*/ 52539 h 641372"/>
                <a:gd name="connsiteX2" fmla="*/ 47918 w 709755"/>
                <a:gd name="connsiteY2" fmla="*/ 250344 h 641372"/>
                <a:gd name="connsiteX3" fmla="*/ 287742 w 709755"/>
                <a:gd name="connsiteY3" fmla="*/ 213169 h 641372"/>
                <a:gd name="connsiteX4" fmla="*/ 249092 w 709755"/>
                <a:gd name="connsiteY4" fmla="*/ 426392 h 641372"/>
                <a:gd name="connsiteX5" fmla="*/ 494369 w 709755"/>
                <a:gd name="connsiteY5" fmla="*/ 415424 h 641372"/>
                <a:gd name="connsiteX6" fmla="*/ 425119 w 709755"/>
                <a:gd name="connsiteY6" fmla="*/ 627589 h 641372"/>
                <a:gd name="connsiteX7" fmla="*/ 608691 w 709755"/>
                <a:gd name="connsiteY7" fmla="*/ 609626 h 641372"/>
                <a:gd name="connsiteX8" fmla="*/ 709755 w 709755"/>
                <a:gd name="connsiteY8" fmla="*/ 641352 h 641372"/>
                <a:gd name="connsiteX0" fmla="*/ 27 w 677963"/>
                <a:gd name="connsiteY0" fmla="*/ 0 h 701400"/>
                <a:gd name="connsiteX1" fmla="*/ 47890 w 677963"/>
                <a:gd name="connsiteY1" fmla="*/ 52539 h 701400"/>
                <a:gd name="connsiteX2" fmla="*/ 47918 w 677963"/>
                <a:gd name="connsiteY2" fmla="*/ 250344 h 701400"/>
                <a:gd name="connsiteX3" fmla="*/ 287742 w 677963"/>
                <a:gd name="connsiteY3" fmla="*/ 213169 h 701400"/>
                <a:gd name="connsiteX4" fmla="*/ 249092 w 677963"/>
                <a:gd name="connsiteY4" fmla="*/ 426392 h 701400"/>
                <a:gd name="connsiteX5" fmla="*/ 494369 w 677963"/>
                <a:gd name="connsiteY5" fmla="*/ 415424 h 701400"/>
                <a:gd name="connsiteX6" fmla="*/ 425119 w 677963"/>
                <a:gd name="connsiteY6" fmla="*/ 627589 h 701400"/>
                <a:gd name="connsiteX7" fmla="*/ 608691 w 677963"/>
                <a:gd name="connsiteY7" fmla="*/ 609626 h 701400"/>
                <a:gd name="connsiteX8" fmla="*/ 677964 w 677963"/>
                <a:gd name="connsiteY8" fmla="*/ 701394 h 701400"/>
                <a:gd name="connsiteX0" fmla="*/ 27 w 677965"/>
                <a:gd name="connsiteY0" fmla="*/ 0 h 701400"/>
                <a:gd name="connsiteX1" fmla="*/ 47890 w 677965"/>
                <a:gd name="connsiteY1" fmla="*/ 52539 h 701400"/>
                <a:gd name="connsiteX2" fmla="*/ 47918 w 677965"/>
                <a:gd name="connsiteY2" fmla="*/ 250344 h 701400"/>
                <a:gd name="connsiteX3" fmla="*/ 287742 w 677965"/>
                <a:gd name="connsiteY3" fmla="*/ 213169 h 701400"/>
                <a:gd name="connsiteX4" fmla="*/ 249092 w 677965"/>
                <a:gd name="connsiteY4" fmla="*/ 426392 h 701400"/>
                <a:gd name="connsiteX5" fmla="*/ 494369 w 677965"/>
                <a:gd name="connsiteY5" fmla="*/ 415424 h 701400"/>
                <a:gd name="connsiteX6" fmla="*/ 425119 w 677965"/>
                <a:gd name="connsiteY6" fmla="*/ 627589 h 701400"/>
                <a:gd name="connsiteX7" fmla="*/ 570520 w 677965"/>
                <a:gd name="connsiteY7" fmla="*/ 602215 h 701400"/>
                <a:gd name="connsiteX8" fmla="*/ 677964 w 677965"/>
                <a:gd name="connsiteY8" fmla="*/ 701394 h 701400"/>
                <a:gd name="connsiteX0" fmla="*/ 27 w 645729"/>
                <a:gd name="connsiteY0" fmla="*/ 0 h 669679"/>
                <a:gd name="connsiteX1" fmla="*/ 47890 w 645729"/>
                <a:gd name="connsiteY1" fmla="*/ 52539 h 669679"/>
                <a:gd name="connsiteX2" fmla="*/ 47918 w 645729"/>
                <a:gd name="connsiteY2" fmla="*/ 250344 h 669679"/>
                <a:gd name="connsiteX3" fmla="*/ 287742 w 645729"/>
                <a:gd name="connsiteY3" fmla="*/ 213169 h 669679"/>
                <a:gd name="connsiteX4" fmla="*/ 249092 w 645729"/>
                <a:gd name="connsiteY4" fmla="*/ 426392 h 669679"/>
                <a:gd name="connsiteX5" fmla="*/ 494369 w 645729"/>
                <a:gd name="connsiteY5" fmla="*/ 415424 h 669679"/>
                <a:gd name="connsiteX6" fmla="*/ 425119 w 645729"/>
                <a:gd name="connsiteY6" fmla="*/ 627589 h 669679"/>
                <a:gd name="connsiteX7" fmla="*/ 570520 w 645729"/>
                <a:gd name="connsiteY7" fmla="*/ 602215 h 669679"/>
                <a:gd name="connsiteX8" fmla="*/ 645728 w 645729"/>
                <a:gd name="connsiteY8" fmla="*/ 669670 h 669679"/>
                <a:gd name="connsiteX0" fmla="*/ 27 w 584891"/>
                <a:gd name="connsiteY0" fmla="*/ 0 h 742934"/>
                <a:gd name="connsiteX1" fmla="*/ 47890 w 584891"/>
                <a:gd name="connsiteY1" fmla="*/ 52539 h 742934"/>
                <a:gd name="connsiteX2" fmla="*/ 47918 w 584891"/>
                <a:gd name="connsiteY2" fmla="*/ 250344 h 742934"/>
                <a:gd name="connsiteX3" fmla="*/ 287742 w 584891"/>
                <a:gd name="connsiteY3" fmla="*/ 213169 h 742934"/>
                <a:gd name="connsiteX4" fmla="*/ 249092 w 584891"/>
                <a:gd name="connsiteY4" fmla="*/ 426392 h 742934"/>
                <a:gd name="connsiteX5" fmla="*/ 494369 w 584891"/>
                <a:gd name="connsiteY5" fmla="*/ 415424 h 742934"/>
                <a:gd name="connsiteX6" fmla="*/ 425119 w 584891"/>
                <a:gd name="connsiteY6" fmla="*/ 627589 h 742934"/>
                <a:gd name="connsiteX7" fmla="*/ 570520 w 584891"/>
                <a:gd name="connsiteY7" fmla="*/ 602215 h 742934"/>
                <a:gd name="connsiteX8" fmla="*/ 546944 w 584891"/>
                <a:gd name="connsiteY8" fmla="*/ 742929 h 742934"/>
                <a:gd name="connsiteX0" fmla="*/ 27 w 689385"/>
                <a:gd name="connsiteY0" fmla="*/ 0 h 742932"/>
                <a:gd name="connsiteX1" fmla="*/ 47890 w 689385"/>
                <a:gd name="connsiteY1" fmla="*/ 52539 h 742932"/>
                <a:gd name="connsiteX2" fmla="*/ 47918 w 689385"/>
                <a:gd name="connsiteY2" fmla="*/ 250344 h 742932"/>
                <a:gd name="connsiteX3" fmla="*/ 287742 w 689385"/>
                <a:gd name="connsiteY3" fmla="*/ 213169 h 742932"/>
                <a:gd name="connsiteX4" fmla="*/ 249092 w 689385"/>
                <a:gd name="connsiteY4" fmla="*/ 426392 h 742932"/>
                <a:gd name="connsiteX5" fmla="*/ 494369 w 689385"/>
                <a:gd name="connsiteY5" fmla="*/ 415424 h 742932"/>
                <a:gd name="connsiteX6" fmla="*/ 425119 w 689385"/>
                <a:gd name="connsiteY6" fmla="*/ 627589 h 742932"/>
                <a:gd name="connsiteX7" fmla="*/ 682025 w 689385"/>
                <a:gd name="connsiteY7" fmla="*/ 585876 h 742932"/>
                <a:gd name="connsiteX8" fmla="*/ 546944 w 689385"/>
                <a:gd name="connsiteY8" fmla="*/ 742929 h 742932"/>
                <a:gd name="connsiteX0" fmla="*/ 27 w 691719"/>
                <a:gd name="connsiteY0" fmla="*/ 0 h 819292"/>
                <a:gd name="connsiteX1" fmla="*/ 47890 w 691719"/>
                <a:gd name="connsiteY1" fmla="*/ 52539 h 819292"/>
                <a:gd name="connsiteX2" fmla="*/ 47918 w 691719"/>
                <a:gd name="connsiteY2" fmla="*/ 250344 h 819292"/>
                <a:gd name="connsiteX3" fmla="*/ 287742 w 691719"/>
                <a:gd name="connsiteY3" fmla="*/ 213169 h 819292"/>
                <a:gd name="connsiteX4" fmla="*/ 249092 w 691719"/>
                <a:gd name="connsiteY4" fmla="*/ 426392 h 819292"/>
                <a:gd name="connsiteX5" fmla="*/ 494369 w 691719"/>
                <a:gd name="connsiteY5" fmla="*/ 415424 h 819292"/>
                <a:gd name="connsiteX6" fmla="*/ 425119 w 691719"/>
                <a:gd name="connsiteY6" fmla="*/ 627589 h 819292"/>
                <a:gd name="connsiteX7" fmla="*/ 682025 w 691719"/>
                <a:gd name="connsiteY7" fmla="*/ 585876 h 819292"/>
                <a:gd name="connsiteX8" fmla="*/ 602073 w 691719"/>
                <a:gd name="connsiteY8" fmla="*/ 819289 h 819292"/>
                <a:gd name="connsiteX0" fmla="*/ 27 w 688167"/>
                <a:gd name="connsiteY0" fmla="*/ 0 h 819289"/>
                <a:gd name="connsiteX1" fmla="*/ 47890 w 688167"/>
                <a:gd name="connsiteY1" fmla="*/ 52539 h 819289"/>
                <a:gd name="connsiteX2" fmla="*/ 47918 w 688167"/>
                <a:gd name="connsiteY2" fmla="*/ 250344 h 819289"/>
                <a:gd name="connsiteX3" fmla="*/ 287742 w 688167"/>
                <a:gd name="connsiteY3" fmla="*/ 213169 h 819289"/>
                <a:gd name="connsiteX4" fmla="*/ 249092 w 688167"/>
                <a:gd name="connsiteY4" fmla="*/ 426392 h 819289"/>
                <a:gd name="connsiteX5" fmla="*/ 494369 w 688167"/>
                <a:gd name="connsiteY5" fmla="*/ 415424 h 819289"/>
                <a:gd name="connsiteX6" fmla="*/ 425119 w 688167"/>
                <a:gd name="connsiteY6" fmla="*/ 627589 h 819289"/>
                <a:gd name="connsiteX7" fmla="*/ 682025 w 688167"/>
                <a:gd name="connsiteY7" fmla="*/ 585876 h 819289"/>
                <a:gd name="connsiteX8" fmla="*/ 586509 w 688167"/>
                <a:gd name="connsiteY8" fmla="*/ 781604 h 819289"/>
                <a:gd name="connsiteX9" fmla="*/ 602073 w 688167"/>
                <a:gd name="connsiteY9" fmla="*/ 819289 h 819289"/>
                <a:gd name="connsiteX0" fmla="*/ 27 w 843562"/>
                <a:gd name="connsiteY0" fmla="*/ 0 h 791074"/>
                <a:gd name="connsiteX1" fmla="*/ 47890 w 843562"/>
                <a:gd name="connsiteY1" fmla="*/ 52539 h 791074"/>
                <a:gd name="connsiteX2" fmla="*/ 47918 w 843562"/>
                <a:gd name="connsiteY2" fmla="*/ 250344 h 791074"/>
                <a:gd name="connsiteX3" fmla="*/ 287742 w 843562"/>
                <a:gd name="connsiteY3" fmla="*/ 213169 h 791074"/>
                <a:gd name="connsiteX4" fmla="*/ 249092 w 843562"/>
                <a:gd name="connsiteY4" fmla="*/ 426392 h 791074"/>
                <a:gd name="connsiteX5" fmla="*/ 494369 w 843562"/>
                <a:gd name="connsiteY5" fmla="*/ 415424 h 791074"/>
                <a:gd name="connsiteX6" fmla="*/ 425119 w 843562"/>
                <a:gd name="connsiteY6" fmla="*/ 627589 h 791074"/>
                <a:gd name="connsiteX7" fmla="*/ 682025 w 843562"/>
                <a:gd name="connsiteY7" fmla="*/ 585876 h 791074"/>
                <a:gd name="connsiteX8" fmla="*/ 586509 w 843562"/>
                <a:gd name="connsiteY8" fmla="*/ 781604 h 791074"/>
                <a:gd name="connsiteX9" fmla="*/ 843513 w 843562"/>
                <a:gd name="connsiteY9" fmla="*/ 738076 h 791074"/>
                <a:gd name="connsiteX0" fmla="*/ 27 w 843566"/>
                <a:gd name="connsiteY0" fmla="*/ 0 h 824717"/>
                <a:gd name="connsiteX1" fmla="*/ 47890 w 843566"/>
                <a:gd name="connsiteY1" fmla="*/ 52539 h 824717"/>
                <a:gd name="connsiteX2" fmla="*/ 47918 w 843566"/>
                <a:gd name="connsiteY2" fmla="*/ 250344 h 824717"/>
                <a:gd name="connsiteX3" fmla="*/ 287742 w 843566"/>
                <a:gd name="connsiteY3" fmla="*/ 213169 h 824717"/>
                <a:gd name="connsiteX4" fmla="*/ 249092 w 843566"/>
                <a:gd name="connsiteY4" fmla="*/ 426392 h 824717"/>
                <a:gd name="connsiteX5" fmla="*/ 494369 w 843566"/>
                <a:gd name="connsiteY5" fmla="*/ 415424 h 824717"/>
                <a:gd name="connsiteX6" fmla="*/ 425119 w 843566"/>
                <a:gd name="connsiteY6" fmla="*/ 627589 h 824717"/>
                <a:gd name="connsiteX7" fmla="*/ 682025 w 843566"/>
                <a:gd name="connsiteY7" fmla="*/ 585876 h 824717"/>
                <a:gd name="connsiteX8" fmla="*/ 600371 w 843566"/>
                <a:gd name="connsiteY8" fmla="*/ 817431 h 824717"/>
                <a:gd name="connsiteX9" fmla="*/ 843513 w 843566"/>
                <a:gd name="connsiteY9" fmla="*/ 738076 h 824717"/>
                <a:gd name="connsiteX0" fmla="*/ 27 w 843513"/>
                <a:gd name="connsiteY0" fmla="*/ 0 h 824408"/>
                <a:gd name="connsiteX1" fmla="*/ 47890 w 843513"/>
                <a:gd name="connsiteY1" fmla="*/ 52539 h 824408"/>
                <a:gd name="connsiteX2" fmla="*/ 47918 w 843513"/>
                <a:gd name="connsiteY2" fmla="*/ 250344 h 824408"/>
                <a:gd name="connsiteX3" fmla="*/ 287742 w 843513"/>
                <a:gd name="connsiteY3" fmla="*/ 213169 h 824408"/>
                <a:gd name="connsiteX4" fmla="*/ 249092 w 843513"/>
                <a:gd name="connsiteY4" fmla="*/ 426392 h 824408"/>
                <a:gd name="connsiteX5" fmla="*/ 494369 w 843513"/>
                <a:gd name="connsiteY5" fmla="*/ 415424 h 824408"/>
                <a:gd name="connsiteX6" fmla="*/ 425119 w 843513"/>
                <a:gd name="connsiteY6" fmla="*/ 627589 h 824408"/>
                <a:gd name="connsiteX7" fmla="*/ 682025 w 843513"/>
                <a:gd name="connsiteY7" fmla="*/ 585876 h 824408"/>
                <a:gd name="connsiteX8" fmla="*/ 600371 w 843513"/>
                <a:gd name="connsiteY8" fmla="*/ 817431 h 824408"/>
                <a:gd name="connsiteX9" fmla="*/ 800494 w 843513"/>
                <a:gd name="connsiteY9" fmla="*/ 769675 h 824408"/>
                <a:gd name="connsiteX10" fmla="*/ 843513 w 843513"/>
                <a:gd name="connsiteY10" fmla="*/ 738076 h 824408"/>
                <a:gd name="connsiteX0" fmla="*/ 27 w 810103"/>
                <a:gd name="connsiteY0" fmla="*/ 0 h 934887"/>
                <a:gd name="connsiteX1" fmla="*/ 47890 w 810103"/>
                <a:gd name="connsiteY1" fmla="*/ 52539 h 934887"/>
                <a:gd name="connsiteX2" fmla="*/ 47918 w 810103"/>
                <a:gd name="connsiteY2" fmla="*/ 250344 h 934887"/>
                <a:gd name="connsiteX3" fmla="*/ 287742 w 810103"/>
                <a:gd name="connsiteY3" fmla="*/ 213169 h 934887"/>
                <a:gd name="connsiteX4" fmla="*/ 249092 w 810103"/>
                <a:gd name="connsiteY4" fmla="*/ 426392 h 934887"/>
                <a:gd name="connsiteX5" fmla="*/ 494369 w 810103"/>
                <a:gd name="connsiteY5" fmla="*/ 415424 h 934887"/>
                <a:gd name="connsiteX6" fmla="*/ 425119 w 810103"/>
                <a:gd name="connsiteY6" fmla="*/ 627589 h 934887"/>
                <a:gd name="connsiteX7" fmla="*/ 682025 w 810103"/>
                <a:gd name="connsiteY7" fmla="*/ 585876 h 934887"/>
                <a:gd name="connsiteX8" fmla="*/ 600371 w 810103"/>
                <a:gd name="connsiteY8" fmla="*/ 817431 h 934887"/>
                <a:gd name="connsiteX9" fmla="*/ 800494 w 810103"/>
                <a:gd name="connsiteY9" fmla="*/ 769675 h 934887"/>
                <a:gd name="connsiteX10" fmla="*/ 749898 w 810103"/>
                <a:gd name="connsiteY10" fmla="*/ 934868 h 934887"/>
                <a:gd name="connsiteX0" fmla="*/ 27 w 852304"/>
                <a:gd name="connsiteY0" fmla="*/ 0 h 934885"/>
                <a:gd name="connsiteX1" fmla="*/ 47890 w 852304"/>
                <a:gd name="connsiteY1" fmla="*/ 52539 h 934885"/>
                <a:gd name="connsiteX2" fmla="*/ 47918 w 852304"/>
                <a:gd name="connsiteY2" fmla="*/ 250344 h 934885"/>
                <a:gd name="connsiteX3" fmla="*/ 287742 w 852304"/>
                <a:gd name="connsiteY3" fmla="*/ 213169 h 934885"/>
                <a:gd name="connsiteX4" fmla="*/ 249092 w 852304"/>
                <a:gd name="connsiteY4" fmla="*/ 426392 h 934885"/>
                <a:gd name="connsiteX5" fmla="*/ 494369 w 852304"/>
                <a:gd name="connsiteY5" fmla="*/ 415424 h 934885"/>
                <a:gd name="connsiteX6" fmla="*/ 425119 w 852304"/>
                <a:gd name="connsiteY6" fmla="*/ 627589 h 934885"/>
                <a:gd name="connsiteX7" fmla="*/ 682025 w 852304"/>
                <a:gd name="connsiteY7" fmla="*/ 585876 h 934885"/>
                <a:gd name="connsiteX8" fmla="*/ 600371 w 852304"/>
                <a:gd name="connsiteY8" fmla="*/ 817431 h 934885"/>
                <a:gd name="connsiteX9" fmla="*/ 845182 w 852304"/>
                <a:gd name="connsiteY9" fmla="*/ 746936 h 934885"/>
                <a:gd name="connsiteX10" fmla="*/ 749898 w 852304"/>
                <a:gd name="connsiteY10" fmla="*/ 934868 h 93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2304" h="934885">
                  <a:moveTo>
                    <a:pt x="27" y="0"/>
                  </a:moveTo>
                  <a:cubicBezTo>
                    <a:pt x="-1362" y="12032"/>
                    <a:pt x="49985" y="8527"/>
                    <a:pt x="47890" y="52539"/>
                  </a:cubicBezTo>
                  <a:cubicBezTo>
                    <a:pt x="45795" y="96551"/>
                    <a:pt x="7943" y="223572"/>
                    <a:pt x="47918" y="250344"/>
                  </a:cubicBezTo>
                  <a:cubicBezTo>
                    <a:pt x="87893" y="277116"/>
                    <a:pt x="254213" y="183828"/>
                    <a:pt x="287742" y="213169"/>
                  </a:cubicBezTo>
                  <a:cubicBezTo>
                    <a:pt x="321271" y="242510"/>
                    <a:pt x="214654" y="392683"/>
                    <a:pt x="249092" y="426392"/>
                  </a:cubicBezTo>
                  <a:cubicBezTo>
                    <a:pt x="283530" y="460101"/>
                    <a:pt x="465031" y="381891"/>
                    <a:pt x="494369" y="415424"/>
                  </a:cubicBezTo>
                  <a:cubicBezTo>
                    <a:pt x="523707" y="448957"/>
                    <a:pt x="393843" y="599180"/>
                    <a:pt x="425119" y="627589"/>
                  </a:cubicBezTo>
                  <a:cubicBezTo>
                    <a:pt x="456395" y="655998"/>
                    <a:pt x="648240" y="565783"/>
                    <a:pt x="682025" y="585876"/>
                  </a:cubicBezTo>
                  <a:cubicBezTo>
                    <a:pt x="715810" y="605970"/>
                    <a:pt x="583752" y="789868"/>
                    <a:pt x="600371" y="817431"/>
                  </a:cubicBezTo>
                  <a:cubicBezTo>
                    <a:pt x="616990" y="844994"/>
                    <a:pt x="804658" y="760162"/>
                    <a:pt x="845182" y="746936"/>
                  </a:cubicBezTo>
                  <a:cubicBezTo>
                    <a:pt x="885706" y="733710"/>
                    <a:pt x="739602" y="937064"/>
                    <a:pt x="749898" y="934868"/>
                  </a:cubicBez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4030945" y="5302752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Symbol" charset="2"/>
                <a:cs typeface="Symbol" charset="2"/>
              </a:rPr>
              <a:t>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860729" y="4490481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grpSp>
        <p:nvGrpSpPr>
          <p:cNvPr id="34" name="Group 33"/>
          <p:cNvGrpSpPr/>
          <p:nvPr/>
        </p:nvGrpSpPr>
        <p:grpSpPr>
          <a:xfrm rot="5400000">
            <a:off x="5112317" y="4928323"/>
            <a:ext cx="796028" cy="526026"/>
            <a:chOff x="7116151" y="4885616"/>
            <a:chExt cx="1059514" cy="700141"/>
          </a:xfrm>
        </p:grpSpPr>
        <p:cxnSp>
          <p:nvCxnSpPr>
            <p:cNvPr id="35" name="Straight Connector 34"/>
            <p:cNvCxnSpPr/>
            <p:nvPr/>
          </p:nvCxnSpPr>
          <p:spPr>
            <a:xfrm rot="16200000">
              <a:off x="7814731" y="4900462"/>
              <a:ext cx="375780" cy="3460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7840440" y="5250531"/>
              <a:ext cx="324362" cy="3460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Freeform 36"/>
            <p:cNvSpPr/>
            <p:nvPr/>
          </p:nvSpPr>
          <p:spPr>
            <a:xfrm rot="2865780" flipV="1">
              <a:off x="7171917" y="5002344"/>
              <a:ext cx="484896" cy="596427"/>
            </a:xfrm>
            <a:custGeom>
              <a:avLst/>
              <a:gdLst>
                <a:gd name="connsiteX0" fmla="*/ 30616 w 608992"/>
                <a:gd name="connsiteY0" fmla="*/ 0 h 659946"/>
                <a:gd name="connsiteX1" fmla="*/ 18043 w 608992"/>
                <a:gd name="connsiteY1" fmla="*/ 264072 h 659946"/>
                <a:gd name="connsiteX2" fmla="*/ 244364 w 608992"/>
                <a:gd name="connsiteY2" fmla="*/ 188623 h 659946"/>
                <a:gd name="connsiteX3" fmla="*/ 219217 w 608992"/>
                <a:gd name="connsiteY3" fmla="*/ 440120 h 659946"/>
                <a:gd name="connsiteX4" fmla="*/ 445538 w 608992"/>
                <a:gd name="connsiteY4" fmla="*/ 389820 h 659946"/>
                <a:gd name="connsiteX5" fmla="*/ 395244 w 608992"/>
                <a:gd name="connsiteY5" fmla="*/ 641317 h 659946"/>
                <a:gd name="connsiteX6" fmla="*/ 608992 w 608992"/>
                <a:gd name="connsiteY6" fmla="*/ 641317 h 659946"/>
                <a:gd name="connsiteX0" fmla="*/ 29823 w 608199"/>
                <a:gd name="connsiteY0" fmla="*/ 0 h 659946"/>
                <a:gd name="connsiteX1" fmla="*/ 17222 w 608199"/>
                <a:gd name="connsiteY1" fmla="*/ 66267 h 659946"/>
                <a:gd name="connsiteX2" fmla="*/ 17250 w 608199"/>
                <a:gd name="connsiteY2" fmla="*/ 264072 h 659946"/>
                <a:gd name="connsiteX3" fmla="*/ 243571 w 608199"/>
                <a:gd name="connsiteY3" fmla="*/ 188623 h 659946"/>
                <a:gd name="connsiteX4" fmla="*/ 218424 w 608199"/>
                <a:gd name="connsiteY4" fmla="*/ 440120 h 659946"/>
                <a:gd name="connsiteX5" fmla="*/ 444745 w 608199"/>
                <a:gd name="connsiteY5" fmla="*/ 389820 h 659946"/>
                <a:gd name="connsiteX6" fmla="*/ 394451 w 608199"/>
                <a:gd name="connsiteY6" fmla="*/ 641317 h 659946"/>
                <a:gd name="connsiteX7" fmla="*/ 608199 w 608199"/>
                <a:gd name="connsiteY7" fmla="*/ 641317 h 659946"/>
                <a:gd name="connsiteX0" fmla="*/ 29823 w 608199"/>
                <a:gd name="connsiteY0" fmla="*/ 0 h 657034"/>
                <a:gd name="connsiteX1" fmla="*/ 17222 w 608199"/>
                <a:gd name="connsiteY1" fmla="*/ 66267 h 657034"/>
                <a:gd name="connsiteX2" fmla="*/ 17250 w 608199"/>
                <a:gd name="connsiteY2" fmla="*/ 264072 h 657034"/>
                <a:gd name="connsiteX3" fmla="*/ 243571 w 608199"/>
                <a:gd name="connsiteY3" fmla="*/ 188623 h 657034"/>
                <a:gd name="connsiteX4" fmla="*/ 218424 w 608199"/>
                <a:gd name="connsiteY4" fmla="*/ 440120 h 657034"/>
                <a:gd name="connsiteX5" fmla="*/ 463701 w 608199"/>
                <a:gd name="connsiteY5" fmla="*/ 429152 h 657034"/>
                <a:gd name="connsiteX6" fmla="*/ 394451 w 608199"/>
                <a:gd name="connsiteY6" fmla="*/ 641317 h 657034"/>
                <a:gd name="connsiteX7" fmla="*/ 608199 w 608199"/>
                <a:gd name="connsiteY7" fmla="*/ 641317 h 657034"/>
                <a:gd name="connsiteX0" fmla="*/ 30821 w 609197"/>
                <a:gd name="connsiteY0" fmla="*/ 0 h 657032"/>
                <a:gd name="connsiteX1" fmla="*/ 18220 w 609197"/>
                <a:gd name="connsiteY1" fmla="*/ 66267 h 657032"/>
                <a:gd name="connsiteX2" fmla="*/ 18248 w 609197"/>
                <a:gd name="connsiteY2" fmla="*/ 264072 h 657032"/>
                <a:gd name="connsiteX3" fmla="*/ 258072 w 609197"/>
                <a:gd name="connsiteY3" fmla="*/ 226897 h 657032"/>
                <a:gd name="connsiteX4" fmla="*/ 219422 w 609197"/>
                <a:gd name="connsiteY4" fmla="*/ 440120 h 657032"/>
                <a:gd name="connsiteX5" fmla="*/ 464699 w 609197"/>
                <a:gd name="connsiteY5" fmla="*/ 429152 h 657032"/>
                <a:gd name="connsiteX6" fmla="*/ 395449 w 609197"/>
                <a:gd name="connsiteY6" fmla="*/ 641317 h 657032"/>
                <a:gd name="connsiteX7" fmla="*/ 609197 w 609197"/>
                <a:gd name="connsiteY7" fmla="*/ 641317 h 657032"/>
                <a:gd name="connsiteX0" fmla="*/ 27 w 638867"/>
                <a:gd name="connsiteY0" fmla="*/ 0 h 643306"/>
                <a:gd name="connsiteX1" fmla="*/ 47890 w 638867"/>
                <a:gd name="connsiteY1" fmla="*/ 52539 h 643306"/>
                <a:gd name="connsiteX2" fmla="*/ 47918 w 638867"/>
                <a:gd name="connsiteY2" fmla="*/ 250344 h 643306"/>
                <a:gd name="connsiteX3" fmla="*/ 287742 w 638867"/>
                <a:gd name="connsiteY3" fmla="*/ 213169 h 643306"/>
                <a:gd name="connsiteX4" fmla="*/ 249092 w 638867"/>
                <a:gd name="connsiteY4" fmla="*/ 426392 h 643306"/>
                <a:gd name="connsiteX5" fmla="*/ 494369 w 638867"/>
                <a:gd name="connsiteY5" fmla="*/ 415424 h 643306"/>
                <a:gd name="connsiteX6" fmla="*/ 425119 w 638867"/>
                <a:gd name="connsiteY6" fmla="*/ 627589 h 643306"/>
                <a:gd name="connsiteX7" fmla="*/ 638867 w 638867"/>
                <a:gd name="connsiteY7" fmla="*/ 627589 h 643306"/>
                <a:gd name="connsiteX0" fmla="*/ 27 w 709755"/>
                <a:gd name="connsiteY0" fmla="*/ 0 h 648825"/>
                <a:gd name="connsiteX1" fmla="*/ 47890 w 709755"/>
                <a:gd name="connsiteY1" fmla="*/ 52539 h 648825"/>
                <a:gd name="connsiteX2" fmla="*/ 47918 w 709755"/>
                <a:gd name="connsiteY2" fmla="*/ 250344 h 648825"/>
                <a:gd name="connsiteX3" fmla="*/ 287742 w 709755"/>
                <a:gd name="connsiteY3" fmla="*/ 213169 h 648825"/>
                <a:gd name="connsiteX4" fmla="*/ 249092 w 709755"/>
                <a:gd name="connsiteY4" fmla="*/ 426392 h 648825"/>
                <a:gd name="connsiteX5" fmla="*/ 494369 w 709755"/>
                <a:gd name="connsiteY5" fmla="*/ 415424 h 648825"/>
                <a:gd name="connsiteX6" fmla="*/ 425119 w 709755"/>
                <a:gd name="connsiteY6" fmla="*/ 627589 h 648825"/>
                <a:gd name="connsiteX7" fmla="*/ 709755 w 709755"/>
                <a:gd name="connsiteY7" fmla="*/ 641352 h 648825"/>
                <a:gd name="connsiteX0" fmla="*/ 27 w 709755"/>
                <a:gd name="connsiteY0" fmla="*/ 0 h 641372"/>
                <a:gd name="connsiteX1" fmla="*/ 47890 w 709755"/>
                <a:gd name="connsiteY1" fmla="*/ 52539 h 641372"/>
                <a:gd name="connsiteX2" fmla="*/ 47918 w 709755"/>
                <a:gd name="connsiteY2" fmla="*/ 250344 h 641372"/>
                <a:gd name="connsiteX3" fmla="*/ 287742 w 709755"/>
                <a:gd name="connsiteY3" fmla="*/ 213169 h 641372"/>
                <a:gd name="connsiteX4" fmla="*/ 249092 w 709755"/>
                <a:gd name="connsiteY4" fmla="*/ 426392 h 641372"/>
                <a:gd name="connsiteX5" fmla="*/ 494369 w 709755"/>
                <a:gd name="connsiteY5" fmla="*/ 415424 h 641372"/>
                <a:gd name="connsiteX6" fmla="*/ 425119 w 709755"/>
                <a:gd name="connsiteY6" fmla="*/ 627589 h 641372"/>
                <a:gd name="connsiteX7" fmla="*/ 608691 w 709755"/>
                <a:gd name="connsiteY7" fmla="*/ 609626 h 641372"/>
                <a:gd name="connsiteX8" fmla="*/ 709755 w 709755"/>
                <a:gd name="connsiteY8" fmla="*/ 641352 h 641372"/>
                <a:gd name="connsiteX0" fmla="*/ 27 w 677963"/>
                <a:gd name="connsiteY0" fmla="*/ 0 h 701400"/>
                <a:gd name="connsiteX1" fmla="*/ 47890 w 677963"/>
                <a:gd name="connsiteY1" fmla="*/ 52539 h 701400"/>
                <a:gd name="connsiteX2" fmla="*/ 47918 w 677963"/>
                <a:gd name="connsiteY2" fmla="*/ 250344 h 701400"/>
                <a:gd name="connsiteX3" fmla="*/ 287742 w 677963"/>
                <a:gd name="connsiteY3" fmla="*/ 213169 h 701400"/>
                <a:gd name="connsiteX4" fmla="*/ 249092 w 677963"/>
                <a:gd name="connsiteY4" fmla="*/ 426392 h 701400"/>
                <a:gd name="connsiteX5" fmla="*/ 494369 w 677963"/>
                <a:gd name="connsiteY5" fmla="*/ 415424 h 701400"/>
                <a:gd name="connsiteX6" fmla="*/ 425119 w 677963"/>
                <a:gd name="connsiteY6" fmla="*/ 627589 h 701400"/>
                <a:gd name="connsiteX7" fmla="*/ 608691 w 677963"/>
                <a:gd name="connsiteY7" fmla="*/ 609626 h 701400"/>
                <a:gd name="connsiteX8" fmla="*/ 677964 w 677963"/>
                <a:gd name="connsiteY8" fmla="*/ 701394 h 701400"/>
                <a:gd name="connsiteX0" fmla="*/ 27 w 677965"/>
                <a:gd name="connsiteY0" fmla="*/ 0 h 701400"/>
                <a:gd name="connsiteX1" fmla="*/ 47890 w 677965"/>
                <a:gd name="connsiteY1" fmla="*/ 52539 h 701400"/>
                <a:gd name="connsiteX2" fmla="*/ 47918 w 677965"/>
                <a:gd name="connsiteY2" fmla="*/ 250344 h 701400"/>
                <a:gd name="connsiteX3" fmla="*/ 287742 w 677965"/>
                <a:gd name="connsiteY3" fmla="*/ 213169 h 701400"/>
                <a:gd name="connsiteX4" fmla="*/ 249092 w 677965"/>
                <a:gd name="connsiteY4" fmla="*/ 426392 h 701400"/>
                <a:gd name="connsiteX5" fmla="*/ 494369 w 677965"/>
                <a:gd name="connsiteY5" fmla="*/ 415424 h 701400"/>
                <a:gd name="connsiteX6" fmla="*/ 425119 w 677965"/>
                <a:gd name="connsiteY6" fmla="*/ 627589 h 701400"/>
                <a:gd name="connsiteX7" fmla="*/ 570520 w 677965"/>
                <a:gd name="connsiteY7" fmla="*/ 602215 h 701400"/>
                <a:gd name="connsiteX8" fmla="*/ 677964 w 677965"/>
                <a:gd name="connsiteY8" fmla="*/ 701394 h 701400"/>
                <a:gd name="connsiteX0" fmla="*/ 27 w 645729"/>
                <a:gd name="connsiteY0" fmla="*/ 0 h 669679"/>
                <a:gd name="connsiteX1" fmla="*/ 47890 w 645729"/>
                <a:gd name="connsiteY1" fmla="*/ 52539 h 669679"/>
                <a:gd name="connsiteX2" fmla="*/ 47918 w 645729"/>
                <a:gd name="connsiteY2" fmla="*/ 250344 h 669679"/>
                <a:gd name="connsiteX3" fmla="*/ 287742 w 645729"/>
                <a:gd name="connsiteY3" fmla="*/ 213169 h 669679"/>
                <a:gd name="connsiteX4" fmla="*/ 249092 w 645729"/>
                <a:gd name="connsiteY4" fmla="*/ 426392 h 669679"/>
                <a:gd name="connsiteX5" fmla="*/ 494369 w 645729"/>
                <a:gd name="connsiteY5" fmla="*/ 415424 h 669679"/>
                <a:gd name="connsiteX6" fmla="*/ 425119 w 645729"/>
                <a:gd name="connsiteY6" fmla="*/ 627589 h 669679"/>
                <a:gd name="connsiteX7" fmla="*/ 570520 w 645729"/>
                <a:gd name="connsiteY7" fmla="*/ 602215 h 669679"/>
                <a:gd name="connsiteX8" fmla="*/ 645728 w 645729"/>
                <a:gd name="connsiteY8" fmla="*/ 669670 h 669679"/>
                <a:gd name="connsiteX0" fmla="*/ 27 w 584891"/>
                <a:gd name="connsiteY0" fmla="*/ 0 h 742934"/>
                <a:gd name="connsiteX1" fmla="*/ 47890 w 584891"/>
                <a:gd name="connsiteY1" fmla="*/ 52539 h 742934"/>
                <a:gd name="connsiteX2" fmla="*/ 47918 w 584891"/>
                <a:gd name="connsiteY2" fmla="*/ 250344 h 742934"/>
                <a:gd name="connsiteX3" fmla="*/ 287742 w 584891"/>
                <a:gd name="connsiteY3" fmla="*/ 213169 h 742934"/>
                <a:gd name="connsiteX4" fmla="*/ 249092 w 584891"/>
                <a:gd name="connsiteY4" fmla="*/ 426392 h 742934"/>
                <a:gd name="connsiteX5" fmla="*/ 494369 w 584891"/>
                <a:gd name="connsiteY5" fmla="*/ 415424 h 742934"/>
                <a:gd name="connsiteX6" fmla="*/ 425119 w 584891"/>
                <a:gd name="connsiteY6" fmla="*/ 627589 h 742934"/>
                <a:gd name="connsiteX7" fmla="*/ 570520 w 584891"/>
                <a:gd name="connsiteY7" fmla="*/ 602215 h 742934"/>
                <a:gd name="connsiteX8" fmla="*/ 546944 w 584891"/>
                <a:gd name="connsiteY8" fmla="*/ 742929 h 742934"/>
                <a:gd name="connsiteX0" fmla="*/ 27 w 689385"/>
                <a:gd name="connsiteY0" fmla="*/ 0 h 742932"/>
                <a:gd name="connsiteX1" fmla="*/ 47890 w 689385"/>
                <a:gd name="connsiteY1" fmla="*/ 52539 h 742932"/>
                <a:gd name="connsiteX2" fmla="*/ 47918 w 689385"/>
                <a:gd name="connsiteY2" fmla="*/ 250344 h 742932"/>
                <a:gd name="connsiteX3" fmla="*/ 287742 w 689385"/>
                <a:gd name="connsiteY3" fmla="*/ 213169 h 742932"/>
                <a:gd name="connsiteX4" fmla="*/ 249092 w 689385"/>
                <a:gd name="connsiteY4" fmla="*/ 426392 h 742932"/>
                <a:gd name="connsiteX5" fmla="*/ 494369 w 689385"/>
                <a:gd name="connsiteY5" fmla="*/ 415424 h 742932"/>
                <a:gd name="connsiteX6" fmla="*/ 425119 w 689385"/>
                <a:gd name="connsiteY6" fmla="*/ 627589 h 742932"/>
                <a:gd name="connsiteX7" fmla="*/ 682025 w 689385"/>
                <a:gd name="connsiteY7" fmla="*/ 585876 h 742932"/>
                <a:gd name="connsiteX8" fmla="*/ 546944 w 689385"/>
                <a:gd name="connsiteY8" fmla="*/ 742929 h 742932"/>
                <a:gd name="connsiteX0" fmla="*/ 27 w 691719"/>
                <a:gd name="connsiteY0" fmla="*/ 0 h 819292"/>
                <a:gd name="connsiteX1" fmla="*/ 47890 w 691719"/>
                <a:gd name="connsiteY1" fmla="*/ 52539 h 819292"/>
                <a:gd name="connsiteX2" fmla="*/ 47918 w 691719"/>
                <a:gd name="connsiteY2" fmla="*/ 250344 h 819292"/>
                <a:gd name="connsiteX3" fmla="*/ 287742 w 691719"/>
                <a:gd name="connsiteY3" fmla="*/ 213169 h 819292"/>
                <a:gd name="connsiteX4" fmla="*/ 249092 w 691719"/>
                <a:gd name="connsiteY4" fmla="*/ 426392 h 819292"/>
                <a:gd name="connsiteX5" fmla="*/ 494369 w 691719"/>
                <a:gd name="connsiteY5" fmla="*/ 415424 h 819292"/>
                <a:gd name="connsiteX6" fmla="*/ 425119 w 691719"/>
                <a:gd name="connsiteY6" fmla="*/ 627589 h 819292"/>
                <a:gd name="connsiteX7" fmla="*/ 682025 w 691719"/>
                <a:gd name="connsiteY7" fmla="*/ 585876 h 819292"/>
                <a:gd name="connsiteX8" fmla="*/ 602073 w 691719"/>
                <a:gd name="connsiteY8" fmla="*/ 819289 h 819292"/>
                <a:gd name="connsiteX0" fmla="*/ 27 w 688167"/>
                <a:gd name="connsiteY0" fmla="*/ 0 h 819289"/>
                <a:gd name="connsiteX1" fmla="*/ 47890 w 688167"/>
                <a:gd name="connsiteY1" fmla="*/ 52539 h 819289"/>
                <a:gd name="connsiteX2" fmla="*/ 47918 w 688167"/>
                <a:gd name="connsiteY2" fmla="*/ 250344 h 819289"/>
                <a:gd name="connsiteX3" fmla="*/ 287742 w 688167"/>
                <a:gd name="connsiteY3" fmla="*/ 213169 h 819289"/>
                <a:gd name="connsiteX4" fmla="*/ 249092 w 688167"/>
                <a:gd name="connsiteY4" fmla="*/ 426392 h 819289"/>
                <a:gd name="connsiteX5" fmla="*/ 494369 w 688167"/>
                <a:gd name="connsiteY5" fmla="*/ 415424 h 819289"/>
                <a:gd name="connsiteX6" fmla="*/ 425119 w 688167"/>
                <a:gd name="connsiteY6" fmla="*/ 627589 h 819289"/>
                <a:gd name="connsiteX7" fmla="*/ 682025 w 688167"/>
                <a:gd name="connsiteY7" fmla="*/ 585876 h 819289"/>
                <a:gd name="connsiteX8" fmla="*/ 586509 w 688167"/>
                <a:gd name="connsiteY8" fmla="*/ 781604 h 819289"/>
                <a:gd name="connsiteX9" fmla="*/ 602073 w 688167"/>
                <a:gd name="connsiteY9" fmla="*/ 819289 h 819289"/>
                <a:gd name="connsiteX0" fmla="*/ 27 w 843562"/>
                <a:gd name="connsiteY0" fmla="*/ 0 h 791074"/>
                <a:gd name="connsiteX1" fmla="*/ 47890 w 843562"/>
                <a:gd name="connsiteY1" fmla="*/ 52539 h 791074"/>
                <a:gd name="connsiteX2" fmla="*/ 47918 w 843562"/>
                <a:gd name="connsiteY2" fmla="*/ 250344 h 791074"/>
                <a:gd name="connsiteX3" fmla="*/ 287742 w 843562"/>
                <a:gd name="connsiteY3" fmla="*/ 213169 h 791074"/>
                <a:gd name="connsiteX4" fmla="*/ 249092 w 843562"/>
                <a:gd name="connsiteY4" fmla="*/ 426392 h 791074"/>
                <a:gd name="connsiteX5" fmla="*/ 494369 w 843562"/>
                <a:gd name="connsiteY5" fmla="*/ 415424 h 791074"/>
                <a:gd name="connsiteX6" fmla="*/ 425119 w 843562"/>
                <a:gd name="connsiteY6" fmla="*/ 627589 h 791074"/>
                <a:gd name="connsiteX7" fmla="*/ 682025 w 843562"/>
                <a:gd name="connsiteY7" fmla="*/ 585876 h 791074"/>
                <a:gd name="connsiteX8" fmla="*/ 586509 w 843562"/>
                <a:gd name="connsiteY8" fmla="*/ 781604 h 791074"/>
                <a:gd name="connsiteX9" fmla="*/ 843513 w 843562"/>
                <a:gd name="connsiteY9" fmla="*/ 738076 h 791074"/>
                <a:gd name="connsiteX0" fmla="*/ 27 w 843566"/>
                <a:gd name="connsiteY0" fmla="*/ 0 h 824717"/>
                <a:gd name="connsiteX1" fmla="*/ 47890 w 843566"/>
                <a:gd name="connsiteY1" fmla="*/ 52539 h 824717"/>
                <a:gd name="connsiteX2" fmla="*/ 47918 w 843566"/>
                <a:gd name="connsiteY2" fmla="*/ 250344 h 824717"/>
                <a:gd name="connsiteX3" fmla="*/ 287742 w 843566"/>
                <a:gd name="connsiteY3" fmla="*/ 213169 h 824717"/>
                <a:gd name="connsiteX4" fmla="*/ 249092 w 843566"/>
                <a:gd name="connsiteY4" fmla="*/ 426392 h 824717"/>
                <a:gd name="connsiteX5" fmla="*/ 494369 w 843566"/>
                <a:gd name="connsiteY5" fmla="*/ 415424 h 824717"/>
                <a:gd name="connsiteX6" fmla="*/ 425119 w 843566"/>
                <a:gd name="connsiteY6" fmla="*/ 627589 h 824717"/>
                <a:gd name="connsiteX7" fmla="*/ 682025 w 843566"/>
                <a:gd name="connsiteY7" fmla="*/ 585876 h 824717"/>
                <a:gd name="connsiteX8" fmla="*/ 600371 w 843566"/>
                <a:gd name="connsiteY8" fmla="*/ 817431 h 824717"/>
                <a:gd name="connsiteX9" fmla="*/ 843513 w 843566"/>
                <a:gd name="connsiteY9" fmla="*/ 738076 h 824717"/>
                <a:gd name="connsiteX0" fmla="*/ 27 w 843513"/>
                <a:gd name="connsiteY0" fmla="*/ 0 h 824408"/>
                <a:gd name="connsiteX1" fmla="*/ 47890 w 843513"/>
                <a:gd name="connsiteY1" fmla="*/ 52539 h 824408"/>
                <a:gd name="connsiteX2" fmla="*/ 47918 w 843513"/>
                <a:gd name="connsiteY2" fmla="*/ 250344 h 824408"/>
                <a:gd name="connsiteX3" fmla="*/ 287742 w 843513"/>
                <a:gd name="connsiteY3" fmla="*/ 213169 h 824408"/>
                <a:gd name="connsiteX4" fmla="*/ 249092 w 843513"/>
                <a:gd name="connsiteY4" fmla="*/ 426392 h 824408"/>
                <a:gd name="connsiteX5" fmla="*/ 494369 w 843513"/>
                <a:gd name="connsiteY5" fmla="*/ 415424 h 824408"/>
                <a:gd name="connsiteX6" fmla="*/ 425119 w 843513"/>
                <a:gd name="connsiteY6" fmla="*/ 627589 h 824408"/>
                <a:gd name="connsiteX7" fmla="*/ 682025 w 843513"/>
                <a:gd name="connsiteY7" fmla="*/ 585876 h 824408"/>
                <a:gd name="connsiteX8" fmla="*/ 600371 w 843513"/>
                <a:gd name="connsiteY8" fmla="*/ 817431 h 824408"/>
                <a:gd name="connsiteX9" fmla="*/ 800494 w 843513"/>
                <a:gd name="connsiteY9" fmla="*/ 769675 h 824408"/>
                <a:gd name="connsiteX10" fmla="*/ 843513 w 843513"/>
                <a:gd name="connsiteY10" fmla="*/ 738076 h 824408"/>
                <a:gd name="connsiteX0" fmla="*/ 27 w 810103"/>
                <a:gd name="connsiteY0" fmla="*/ 0 h 934887"/>
                <a:gd name="connsiteX1" fmla="*/ 47890 w 810103"/>
                <a:gd name="connsiteY1" fmla="*/ 52539 h 934887"/>
                <a:gd name="connsiteX2" fmla="*/ 47918 w 810103"/>
                <a:gd name="connsiteY2" fmla="*/ 250344 h 934887"/>
                <a:gd name="connsiteX3" fmla="*/ 287742 w 810103"/>
                <a:gd name="connsiteY3" fmla="*/ 213169 h 934887"/>
                <a:gd name="connsiteX4" fmla="*/ 249092 w 810103"/>
                <a:gd name="connsiteY4" fmla="*/ 426392 h 934887"/>
                <a:gd name="connsiteX5" fmla="*/ 494369 w 810103"/>
                <a:gd name="connsiteY5" fmla="*/ 415424 h 934887"/>
                <a:gd name="connsiteX6" fmla="*/ 425119 w 810103"/>
                <a:gd name="connsiteY6" fmla="*/ 627589 h 934887"/>
                <a:gd name="connsiteX7" fmla="*/ 682025 w 810103"/>
                <a:gd name="connsiteY7" fmla="*/ 585876 h 934887"/>
                <a:gd name="connsiteX8" fmla="*/ 600371 w 810103"/>
                <a:gd name="connsiteY8" fmla="*/ 817431 h 934887"/>
                <a:gd name="connsiteX9" fmla="*/ 800494 w 810103"/>
                <a:gd name="connsiteY9" fmla="*/ 769675 h 934887"/>
                <a:gd name="connsiteX10" fmla="*/ 749898 w 810103"/>
                <a:gd name="connsiteY10" fmla="*/ 934868 h 934887"/>
                <a:gd name="connsiteX0" fmla="*/ 27 w 852304"/>
                <a:gd name="connsiteY0" fmla="*/ 0 h 934885"/>
                <a:gd name="connsiteX1" fmla="*/ 47890 w 852304"/>
                <a:gd name="connsiteY1" fmla="*/ 52539 h 934885"/>
                <a:gd name="connsiteX2" fmla="*/ 47918 w 852304"/>
                <a:gd name="connsiteY2" fmla="*/ 250344 h 934885"/>
                <a:gd name="connsiteX3" fmla="*/ 287742 w 852304"/>
                <a:gd name="connsiteY3" fmla="*/ 213169 h 934885"/>
                <a:gd name="connsiteX4" fmla="*/ 249092 w 852304"/>
                <a:gd name="connsiteY4" fmla="*/ 426392 h 934885"/>
                <a:gd name="connsiteX5" fmla="*/ 494369 w 852304"/>
                <a:gd name="connsiteY5" fmla="*/ 415424 h 934885"/>
                <a:gd name="connsiteX6" fmla="*/ 425119 w 852304"/>
                <a:gd name="connsiteY6" fmla="*/ 627589 h 934885"/>
                <a:gd name="connsiteX7" fmla="*/ 682025 w 852304"/>
                <a:gd name="connsiteY7" fmla="*/ 585876 h 934885"/>
                <a:gd name="connsiteX8" fmla="*/ 600371 w 852304"/>
                <a:gd name="connsiteY8" fmla="*/ 817431 h 934885"/>
                <a:gd name="connsiteX9" fmla="*/ 845182 w 852304"/>
                <a:gd name="connsiteY9" fmla="*/ 746936 h 934885"/>
                <a:gd name="connsiteX10" fmla="*/ 749898 w 852304"/>
                <a:gd name="connsiteY10" fmla="*/ 934868 h 93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2304" h="934885">
                  <a:moveTo>
                    <a:pt x="27" y="0"/>
                  </a:moveTo>
                  <a:cubicBezTo>
                    <a:pt x="-1362" y="12032"/>
                    <a:pt x="49985" y="8527"/>
                    <a:pt x="47890" y="52539"/>
                  </a:cubicBezTo>
                  <a:cubicBezTo>
                    <a:pt x="45795" y="96551"/>
                    <a:pt x="7943" y="223572"/>
                    <a:pt x="47918" y="250344"/>
                  </a:cubicBezTo>
                  <a:cubicBezTo>
                    <a:pt x="87893" y="277116"/>
                    <a:pt x="254213" y="183828"/>
                    <a:pt x="287742" y="213169"/>
                  </a:cubicBezTo>
                  <a:cubicBezTo>
                    <a:pt x="321271" y="242510"/>
                    <a:pt x="214654" y="392683"/>
                    <a:pt x="249092" y="426392"/>
                  </a:cubicBezTo>
                  <a:cubicBezTo>
                    <a:pt x="283530" y="460101"/>
                    <a:pt x="465031" y="381891"/>
                    <a:pt x="494369" y="415424"/>
                  </a:cubicBezTo>
                  <a:cubicBezTo>
                    <a:pt x="523707" y="448957"/>
                    <a:pt x="393843" y="599180"/>
                    <a:pt x="425119" y="627589"/>
                  </a:cubicBezTo>
                  <a:cubicBezTo>
                    <a:pt x="456395" y="655998"/>
                    <a:pt x="648240" y="565783"/>
                    <a:pt x="682025" y="585876"/>
                  </a:cubicBezTo>
                  <a:cubicBezTo>
                    <a:pt x="715810" y="605970"/>
                    <a:pt x="583752" y="789868"/>
                    <a:pt x="600371" y="817431"/>
                  </a:cubicBezTo>
                  <a:cubicBezTo>
                    <a:pt x="616990" y="844994"/>
                    <a:pt x="804658" y="760162"/>
                    <a:pt x="845182" y="746936"/>
                  </a:cubicBezTo>
                  <a:cubicBezTo>
                    <a:pt x="885706" y="733710"/>
                    <a:pt x="739602" y="937064"/>
                    <a:pt x="749898" y="934868"/>
                  </a:cubicBez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38" name="Rectangle 37"/>
          <p:cNvSpPr/>
          <p:nvPr/>
        </p:nvSpPr>
        <p:spPr>
          <a:xfrm>
            <a:off x="4946204" y="4650147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539843" y="4990938"/>
            <a:ext cx="40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>
                <a:solidFill>
                  <a:schemeClr val="bg2"/>
                </a:solidFill>
                <a:latin typeface="Symbol" charset="2"/>
                <a:cs typeface="Symbol" charset="2"/>
              </a:rPr>
              <a:t>e</a:t>
            </a:r>
            <a:r>
              <a:rPr lang="it-IT" dirty="0" err="1" smtClean="0">
                <a:solidFill>
                  <a:schemeClr val="bg2"/>
                </a:solidFill>
                <a:latin typeface="Calibri"/>
                <a:cs typeface="Calibri"/>
              </a:rPr>
              <a:t>e</a:t>
            </a:r>
            <a:endParaRPr lang="en-US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4803289" y="5219776"/>
            <a:ext cx="357056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35829" y="5283610"/>
            <a:ext cx="81142" cy="81142"/>
          </a:xfrm>
          <a:prstGeom prst="ellipse">
            <a:avLst/>
          </a:prstGeom>
          <a:solidFill>
            <a:srgbClr val="C5BE97"/>
          </a:solidFill>
          <a:ln>
            <a:solidFill>
              <a:srgbClr val="2E22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30527" y="5101604"/>
            <a:ext cx="254659" cy="25465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rgbClr val="2E22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14730" y="6356350"/>
            <a:ext cx="714480" cy="365125"/>
          </a:xfrm>
        </p:spPr>
        <p:txBody>
          <a:bodyPr/>
          <a:lstStyle/>
          <a:p>
            <a:fld id="{B7C91D5A-14D5-EB4D-B8E3-52DF10C30E97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007919" y="5361958"/>
            <a:ext cx="285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chemeClr val="bg2"/>
                </a:solidFill>
                <a:latin typeface="Symbol" charset="2"/>
                <a:cs typeface="Symbol" charset="2"/>
              </a:rPr>
              <a:t>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555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Strahlung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80" y="3389297"/>
            <a:ext cx="3501528" cy="26638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photon with dark Higgs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833397"/>
            <a:ext cx="8518525" cy="584610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Model </a:t>
            </a:r>
            <a:r>
              <a:rPr lang="en-US" sz="1800" dirty="0"/>
              <a:t>assumes </a:t>
            </a:r>
            <a:r>
              <a:rPr lang="en-US" sz="1800" dirty="0" smtClean="0"/>
              <a:t>the existence </a:t>
            </a:r>
            <a:r>
              <a:rPr lang="en-US" sz="1800" dirty="0"/>
              <a:t>of an elementary </a:t>
            </a:r>
            <a:r>
              <a:rPr lang="en-US" sz="1800" dirty="0" smtClean="0">
                <a:solidFill>
                  <a:srgbClr val="FFFF00"/>
                </a:solidFill>
              </a:rPr>
              <a:t>dark Higgs </a:t>
            </a:r>
            <a:r>
              <a:rPr lang="en-US" sz="1800" dirty="0">
                <a:solidFill>
                  <a:srgbClr val="FFFF00"/>
                </a:solidFill>
              </a:rPr>
              <a:t>boson </a:t>
            </a:r>
            <a:r>
              <a:rPr lang="en-US" sz="1800" i="1" dirty="0">
                <a:solidFill>
                  <a:srgbClr val="FFFF00"/>
                </a:solidFill>
              </a:rPr>
              <a:t>h’</a:t>
            </a:r>
            <a:r>
              <a:rPr lang="en-US" sz="1800" dirty="0"/>
              <a:t>, which </a:t>
            </a:r>
            <a:r>
              <a:rPr lang="en-US" sz="1800" dirty="0" smtClean="0"/>
              <a:t>spontaneously breaks </a:t>
            </a:r>
            <a:r>
              <a:rPr lang="en-US" sz="1800" dirty="0"/>
              <a:t>the </a:t>
            </a:r>
            <a:r>
              <a:rPr lang="en-US" sz="1800" dirty="0" smtClean="0"/>
              <a:t>U(1)</a:t>
            </a:r>
            <a:r>
              <a:rPr lang="en-US" sz="1800" dirty="0"/>
              <a:t> </a:t>
            </a:r>
            <a:r>
              <a:rPr lang="en-US" sz="1800" dirty="0" smtClean="0"/>
              <a:t>symmetry.</a:t>
            </a:r>
            <a:br>
              <a:rPr lang="en-US" sz="1800" dirty="0" smtClean="0"/>
            </a:br>
            <a:r>
              <a:rPr lang="pl-PL" sz="1800" b="1" dirty="0" smtClean="0"/>
              <a:t>PRD 79, 115008 (2009)</a:t>
            </a:r>
            <a:endParaRPr lang="en-US" sz="1800" b="1" dirty="0" smtClean="0"/>
          </a:p>
          <a:p>
            <a:r>
              <a:rPr lang="en-US" sz="1800" i="1" dirty="0" smtClean="0"/>
              <a:t>A’</a:t>
            </a:r>
            <a:r>
              <a:rPr lang="en-US" sz="1800" dirty="0" smtClean="0"/>
              <a:t> boson produced together with a dark Higgs </a:t>
            </a:r>
            <a:r>
              <a:rPr lang="en-US" sz="1800" i="1" dirty="0" smtClean="0"/>
              <a:t>h’</a:t>
            </a:r>
            <a:r>
              <a:rPr lang="en-US" sz="1800" dirty="0" smtClean="0"/>
              <a:t> through a Higgs-</a:t>
            </a:r>
            <a:r>
              <a:rPr lang="en-US" sz="1800" dirty="0" err="1" smtClean="0"/>
              <a:t>strahlung</a:t>
            </a:r>
            <a:r>
              <a:rPr lang="en-US" sz="1800" dirty="0" smtClean="0"/>
              <a:t> </a:t>
            </a:r>
            <a:r>
              <a:rPr lang="en-US" sz="1800" dirty="0" err="1" smtClean="0"/>
              <a:t>e</a:t>
            </a:r>
            <a:r>
              <a:rPr lang="en-US" sz="1800" baseline="30000" dirty="0" err="1" smtClean="0"/>
              <a:t>+</a:t>
            </a:r>
            <a:r>
              <a:rPr lang="en-US" sz="1800" dirty="0" err="1" smtClean="0"/>
              <a:t>e</a:t>
            </a:r>
            <a:r>
              <a:rPr lang="en-US" sz="1800" baseline="30000" dirty="0" smtClean="0"/>
              <a:t>-</a:t>
            </a:r>
            <a:r>
              <a:rPr lang="en-US" sz="1800" dirty="0" smtClean="0"/>
              <a:t>→</a:t>
            </a:r>
            <a:r>
              <a:rPr lang="en-US" sz="1800" i="1" dirty="0" smtClean="0"/>
              <a:t>A’ h’</a:t>
            </a:r>
          </a:p>
          <a:p>
            <a:pPr lvl="1"/>
            <a:r>
              <a:rPr lang="en-US" sz="1600" dirty="0" smtClean="0"/>
              <a:t>Cross section =20fb×(</a:t>
            </a:r>
            <a:r>
              <a:rPr lang="en-US" sz="1600" dirty="0" smtClean="0">
                <a:latin typeface="Symbol" charset="2"/>
                <a:cs typeface="Symbol" charset="2"/>
              </a:rPr>
              <a:t>a</a:t>
            </a:r>
            <a:r>
              <a:rPr lang="en-US" sz="1600" dirty="0" smtClean="0"/>
              <a:t>/</a:t>
            </a:r>
            <a:r>
              <a:rPr lang="en-US" sz="16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>
                <a:solidFill>
                  <a:srgbClr val="FFFF00"/>
                </a:solidFill>
              </a:rPr>
              <a:t>D</a:t>
            </a:r>
            <a:r>
              <a:rPr lang="en-US" sz="1600" dirty="0" smtClean="0"/>
              <a:t>)(</a:t>
            </a:r>
            <a:r>
              <a:rPr lang="en-US" sz="1600" dirty="0" smtClean="0">
                <a:latin typeface="Symbol" charset="2"/>
                <a:cs typeface="Symbol" charset="2"/>
              </a:rPr>
              <a:t>e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/10</a:t>
            </a:r>
            <a:r>
              <a:rPr lang="en-US" sz="1600" baseline="30000" dirty="0" smtClean="0"/>
              <a:t>-4</a:t>
            </a:r>
            <a:r>
              <a:rPr lang="en-US" sz="1600" dirty="0" smtClean="0"/>
              <a:t>)(10GeV)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/s</a:t>
            </a:r>
            <a:endParaRPr lang="en-US" sz="1600" baseline="30000" dirty="0" smtClean="0"/>
          </a:p>
          <a:p>
            <a:pPr lvl="1"/>
            <a:r>
              <a:rPr lang="en-US" sz="1600" dirty="0" smtClean="0">
                <a:solidFill>
                  <a:srgbClr val="FFFF00"/>
                </a:solidFill>
              </a:rPr>
              <a:t>For light </a:t>
            </a:r>
            <a:r>
              <a:rPr lang="en-US" sz="1600" i="1" dirty="0" smtClean="0">
                <a:solidFill>
                  <a:srgbClr val="FFFF00"/>
                </a:solidFill>
              </a:rPr>
              <a:t>h’</a:t>
            </a:r>
            <a:r>
              <a:rPr lang="en-US" sz="1600" dirty="0" smtClean="0">
                <a:solidFill>
                  <a:srgbClr val="FFFF00"/>
                </a:solidFill>
              </a:rPr>
              <a:t> and </a:t>
            </a:r>
            <a:r>
              <a:rPr lang="en-US" sz="1600" i="1" dirty="0" smtClean="0">
                <a:solidFill>
                  <a:srgbClr val="FFFF00"/>
                </a:solidFill>
              </a:rPr>
              <a:t>A’</a:t>
            </a:r>
            <a:r>
              <a:rPr lang="en-US" sz="1600" dirty="0" smtClean="0">
                <a:solidFill>
                  <a:srgbClr val="FFFF00"/>
                </a:solidFill>
              </a:rPr>
              <a:t> (</a:t>
            </a:r>
            <a:r>
              <a:rPr lang="en-US" sz="1600" dirty="0" err="1" smtClean="0">
                <a:solidFill>
                  <a:srgbClr val="FFFF00"/>
                </a:solidFill>
              </a:rPr>
              <a:t>M</a:t>
            </a:r>
            <a:r>
              <a:rPr lang="en-US" sz="1600" baseline="-25000" dirty="0" err="1" smtClean="0">
                <a:solidFill>
                  <a:srgbClr val="FFFF00"/>
                </a:solidFill>
              </a:rPr>
              <a:t>U,h</a:t>
            </a:r>
            <a:r>
              <a:rPr lang="en-US" sz="1600" baseline="-25000" dirty="0" smtClean="0">
                <a:solidFill>
                  <a:srgbClr val="FFFF00"/>
                </a:solidFill>
              </a:rPr>
              <a:t>’</a:t>
            </a:r>
            <a:r>
              <a:rPr lang="en-US" sz="1600" dirty="0" smtClean="0">
                <a:solidFill>
                  <a:srgbClr val="FFFF00"/>
                </a:solidFill>
              </a:rPr>
              <a:t>&lt;2M</a:t>
            </a:r>
            <a:r>
              <a:rPr lang="en-US" sz="16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m</a:t>
            </a:r>
            <a:r>
              <a:rPr lang="en-US" sz="1600" dirty="0" smtClean="0">
                <a:solidFill>
                  <a:srgbClr val="FFFF00"/>
                </a:solidFill>
                <a:latin typeface="Century Gothic"/>
                <a:cs typeface="Century Gothic"/>
              </a:rPr>
              <a:t>)</a:t>
            </a:r>
            <a:r>
              <a:rPr lang="en-US" sz="1600" dirty="0">
                <a:solidFill>
                  <a:srgbClr val="FFFF00"/>
                </a:solidFill>
              </a:rPr>
              <a:t> </a:t>
            </a:r>
            <a:r>
              <a:rPr lang="en-US" sz="1600" dirty="0" smtClean="0">
                <a:solidFill>
                  <a:srgbClr val="FFFF00"/>
                </a:solidFill>
              </a:rPr>
              <a:t>final state with 3(</a:t>
            </a:r>
            <a:r>
              <a:rPr lang="en-US" sz="1600" dirty="0" err="1" smtClean="0">
                <a:solidFill>
                  <a:srgbClr val="FFFF00"/>
                </a:solidFill>
              </a:rPr>
              <a:t>e</a:t>
            </a:r>
            <a:r>
              <a:rPr lang="en-US" sz="1600" baseline="300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+</a:t>
            </a:r>
            <a:r>
              <a:rPr lang="en-US" sz="1600" dirty="0" err="1" smtClean="0">
                <a:solidFill>
                  <a:srgbClr val="FFFF00"/>
                </a:solidFill>
              </a:rPr>
              <a:t>e</a:t>
            </a:r>
            <a:r>
              <a:rPr lang="en-US" sz="1600" baseline="300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-</a:t>
            </a:r>
            <a:r>
              <a:rPr lang="en-US" sz="1600" dirty="0" smtClean="0">
                <a:solidFill>
                  <a:srgbClr val="FFFF00"/>
                </a:solidFill>
              </a:rPr>
              <a:t> pair) are predicted</a:t>
            </a:r>
          </a:p>
          <a:p>
            <a:pPr lvl="1"/>
            <a:r>
              <a:rPr lang="en-US" sz="1600" dirty="0" smtClean="0"/>
              <a:t>Background events with </a:t>
            </a:r>
            <a:r>
              <a:rPr lang="en-US" sz="1600" dirty="0" smtClean="0">
                <a:solidFill>
                  <a:srgbClr val="FFFF00"/>
                </a:solidFill>
              </a:rPr>
              <a:t>6 leptons </a:t>
            </a:r>
            <a:r>
              <a:rPr lang="en-US" sz="1600" dirty="0" smtClean="0"/>
              <a:t>are very rare at this low energies</a:t>
            </a:r>
          </a:p>
          <a:p>
            <a:pPr lvl="1"/>
            <a:r>
              <a:rPr lang="en-US" sz="1600" dirty="0" smtClean="0"/>
              <a:t>Due to </a:t>
            </a:r>
            <a:r>
              <a:rPr lang="en-US" sz="1600" i="1" dirty="0" smtClean="0"/>
              <a:t>A’</a:t>
            </a:r>
            <a:r>
              <a:rPr lang="en-US" sz="1600" dirty="0" smtClean="0"/>
              <a:t>,</a:t>
            </a:r>
            <a:r>
              <a:rPr lang="en-US" sz="1600" i="1" dirty="0" err="1" smtClean="0"/>
              <a:t>h’</a:t>
            </a:r>
            <a:r>
              <a:rPr lang="en-US" sz="1600" dirty="0" err="1" smtClean="0"/>
              <a:t>being</a:t>
            </a:r>
            <a:r>
              <a:rPr lang="en-US" sz="1600" dirty="0" smtClean="0"/>
              <a:t> very narrow resonances strong kinematical constraints are available on lepton pair masses</a:t>
            </a:r>
          </a:p>
          <a:p>
            <a:r>
              <a:rPr lang="en-US" sz="1800" dirty="0" smtClean="0"/>
              <a:t>Experimental search by </a:t>
            </a:r>
            <a:r>
              <a:rPr lang="en-US" sz="1800" b="1" dirty="0" err="1" smtClean="0">
                <a:solidFill>
                  <a:srgbClr val="FFFF00"/>
                </a:solidFill>
              </a:rPr>
              <a:t>BaBar</a:t>
            </a:r>
            <a:r>
              <a:rPr lang="en-US" sz="1800" dirty="0" smtClean="0">
                <a:solidFill>
                  <a:srgbClr val="FFFF00"/>
                </a:solidFill>
              </a:rPr>
              <a:t> </a:t>
            </a:r>
            <a:r>
              <a:rPr lang="en-US" sz="1800" dirty="0" smtClean="0"/>
              <a:t>and </a:t>
            </a:r>
            <a:r>
              <a:rPr lang="en-US" sz="1800" b="1" dirty="0" smtClean="0">
                <a:solidFill>
                  <a:srgbClr val="FFFF00"/>
                </a:solidFill>
              </a:rPr>
              <a:t>KLOE-2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for </a:t>
            </a:r>
            <a:r>
              <a:rPr lang="en-US" sz="1800" i="1" dirty="0" smtClean="0"/>
              <a:t>A’</a:t>
            </a:r>
            <a:r>
              <a:rPr lang="en-US" sz="1800" dirty="0" smtClean="0"/>
              <a:t> masses above 200 MeV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4" name="Oval 3"/>
          <p:cNvSpPr/>
          <p:nvPr/>
        </p:nvSpPr>
        <p:spPr>
          <a:xfrm>
            <a:off x="6855212" y="4876893"/>
            <a:ext cx="65365" cy="65370"/>
          </a:xfrm>
          <a:prstGeom prst="ellipse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7559" y="3895214"/>
            <a:ext cx="309187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100" i="1" dirty="0"/>
              <a:t>A’</a:t>
            </a:r>
            <a:endParaRPr lang="en-US" sz="1100" dirty="0"/>
          </a:p>
        </p:txBody>
      </p:sp>
      <p:sp>
        <p:nvSpPr>
          <p:cNvPr id="10" name="Rectangle 9"/>
          <p:cNvSpPr/>
          <p:nvPr/>
        </p:nvSpPr>
        <p:spPr>
          <a:xfrm>
            <a:off x="7649146" y="4299193"/>
            <a:ext cx="309187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100" i="1" dirty="0"/>
              <a:t>A’</a:t>
            </a:r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6178560" y="4591469"/>
            <a:ext cx="309187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100" i="1" dirty="0"/>
              <a:t>A’</a:t>
            </a:r>
            <a:endParaRPr lang="en-US" sz="1100" dirty="0"/>
          </a:p>
        </p:txBody>
      </p:sp>
      <p:sp>
        <p:nvSpPr>
          <p:cNvPr id="12" name="Rectangle 11"/>
          <p:cNvSpPr/>
          <p:nvPr/>
        </p:nvSpPr>
        <p:spPr>
          <a:xfrm>
            <a:off x="6716494" y="4476540"/>
            <a:ext cx="307784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100" i="1" dirty="0" smtClean="0"/>
              <a:t>h’</a:t>
            </a:r>
            <a:endParaRPr lang="en-US" sz="1100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B7C91D5A-14D5-EB4D-B8E3-52DF10C30E9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93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12</a:t>
            </a:fld>
            <a:endParaRPr lang="en-US" dirty="0"/>
          </a:p>
        </p:txBody>
      </p:sp>
      <p:sp>
        <p:nvSpPr>
          <p:cNvPr id="3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dark matter “messenger”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99162" y="2672143"/>
            <a:ext cx="2536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Dark Matter scattering on nuclei</a:t>
            </a:r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542" y="1031414"/>
            <a:ext cx="2280987" cy="1622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722" y="1032292"/>
            <a:ext cx="2880744" cy="1621882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217021" y="2676832"/>
            <a:ext cx="21153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Dark Matter annihilation</a:t>
            </a:r>
            <a:r>
              <a:rPr lang="is-IS" sz="1400" dirty="0" smtClean="0">
                <a:solidFill>
                  <a:schemeClr val="bg2"/>
                </a:solidFill>
              </a:rPr>
              <a:t>…</a:t>
            </a:r>
            <a:endParaRPr lang="en-US" sz="1400" dirty="0">
              <a:solidFill>
                <a:srgbClr val="EEECE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005" y="1743853"/>
            <a:ext cx="180592" cy="3377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589306" y="1712296"/>
            <a:ext cx="32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accent6"/>
                </a:solidFill>
              </a:rPr>
              <a:t>A’</a:t>
            </a:r>
            <a:endParaRPr lang="en-US" sz="1200" baseline="30000" dirty="0">
              <a:solidFill>
                <a:schemeClr val="accent6"/>
              </a:solidFill>
              <a:latin typeface="Symbol" charset="2"/>
              <a:cs typeface="Symbol" charset="2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1297" y="1638455"/>
            <a:ext cx="180592" cy="33777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2341683" y="1691244"/>
            <a:ext cx="32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accent6"/>
                </a:solidFill>
              </a:rPr>
              <a:t>A’</a:t>
            </a:r>
            <a:endParaRPr lang="en-US" sz="1200" baseline="30000" dirty="0">
              <a:solidFill>
                <a:schemeClr val="accent6"/>
              </a:solidFill>
              <a:latin typeface="Symbol" charset="2"/>
              <a:cs typeface="Symbol" charset="2"/>
            </a:endParaRP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90" y="4101295"/>
            <a:ext cx="5544920" cy="188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97936" y="3045183"/>
            <a:ext cx="4979881" cy="835231"/>
          </a:xfrm>
        </p:spPr>
        <p:txBody>
          <a:bodyPr>
            <a:normAutofit/>
          </a:bodyPr>
          <a:lstStyle/>
          <a:p>
            <a:pPr indent="-285750">
              <a:buFont typeface="Wingdings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Nuclear recoil by the exchange of a dark photon</a:t>
            </a:r>
          </a:p>
          <a:p>
            <a:pPr indent="-285750">
              <a:buFont typeface="Wingdings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Independent of </a:t>
            </a:r>
            <a:r>
              <a:rPr lang="en-US" sz="1800" dirty="0">
                <a:solidFill>
                  <a:schemeClr val="bg1"/>
                </a:solidFill>
                <a:latin typeface="Symbol" charset="2"/>
                <a:cs typeface="Symbol" charset="2"/>
              </a:rPr>
              <a:t>c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 mass value</a:t>
            </a:r>
          </a:p>
        </p:txBody>
      </p:sp>
    </p:spTree>
    <p:extLst>
      <p:ext uri="{BB962C8B-B14F-4D97-AF65-F5344CB8AC3E}">
        <p14:creationId xmlns:p14="http://schemas.microsoft.com/office/powerpoint/2010/main" val="2973814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620667" y="627196"/>
            <a:ext cx="7481956" cy="30799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Particle astrophysics: PAMELA, AMS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88514" y="5433881"/>
            <a:ext cx="5178833" cy="105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24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22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20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18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16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15204" y="3931680"/>
            <a:ext cx="6940101" cy="1454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24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22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20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18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00000"/>
              <a:buFont typeface="Symbol" pitchFamily="18" charset="2"/>
              <a:buChar char=""/>
              <a:defRPr sz="1600" kern="1200">
                <a:solidFill>
                  <a:srgbClr val="660066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rgbClr val="EEECE1"/>
                </a:solidFill>
              </a:rPr>
              <a:t>Positron </a:t>
            </a:r>
            <a:r>
              <a:rPr lang="en-US" sz="1600" dirty="0" err="1" smtClean="0">
                <a:solidFill>
                  <a:srgbClr val="EEECE1"/>
                </a:solidFill>
              </a:rPr>
              <a:t>eccess</a:t>
            </a:r>
            <a:r>
              <a:rPr lang="en-US" sz="1600" dirty="0" smtClean="0">
                <a:solidFill>
                  <a:srgbClr val="EEECE1"/>
                </a:solidFill>
              </a:rPr>
              <a:t>: PAMELA, FERMI, AMS-02</a:t>
            </a:r>
          </a:p>
          <a:p>
            <a:pPr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r>
              <a:rPr lang="en-US" sz="1600" dirty="0">
                <a:solidFill>
                  <a:srgbClr val="EEECE1"/>
                </a:solidFill>
              </a:rPr>
              <a:t>No significant excess in antiprotons</a:t>
            </a:r>
          </a:p>
          <a:p>
            <a:pPr lvl="1"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EEECE1"/>
                </a:solidFill>
              </a:rPr>
              <a:t>Consistent with pure secondary production</a:t>
            </a:r>
          </a:p>
          <a:p>
            <a:pPr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r>
              <a:rPr lang="en-US" sz="1600" dirty="0" err="1" smtClean="0">
                <a:solidFill>
                  <a:srgbClr val="EEECE1"/>
                </a:solidFill>
              </a:rPr>
              <a:t>Leptofilic</a:t>
            </a:r>
            <a:r>
              <a:rPr lang="en-US" sz="1600" dirty="0" smtClean="0">
                <a:solidFill>
                  <a:srgbClr val="EEECE1"/>
                </a:solidFill>
              </a:rPr>
              <a:t> </a:t>
            </a:r>
            <a:r>
              <a:rPr lang="en-US" sz="1600" dirty="0">
                <a:solidFill>
                  <a:srgbClr val="EEECE1"/>
                </a:solidFill>
              </a:rPr>
              <a:t>dark matter annihilation? </a:t>
            </a:r>
            <a:endParaRPr lang="en-US" sz="1600" dirty="0" smtClean="0">
              <a:solidFill>
                <a:srgbClr val="EEECE1"/>
              </a:solidFill>
            </a:endParaRPr>
          </a:p>
          <a:p>
            <a:pPr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rgbClr val="EEECE1"/>
                </a:solidFill>
              </a:rPr>
              <a:t>If DM is the explanation, the </a:t>
            </a:r>
            <a:r>
              <a:rPr lang="en-US" sz="1600" b="1" dirty="0" smtClean="0">
                <a:solidFill>
                  <a:srgbClr val="EEECE1"/>
                </a:solidFill>
              </a:rPr>
              <a:t>mediator should be light</a:t>
            </a:r>
            <a:r>
              <a:rPr lang="en-US" sz="1600" dirty="0" smtClean="0">
                <a:solidFill>
                  <a:srgbClr val="EEECE1"/>
                </a:solidFill>
              </a:rPr>
              <a:t>, &lt; 2</a:t>
            </a:r>
            <a:r>
              <a:rPr lang="en-US" sz="1600" i="1" dirty="0" smtClean="0">
                <a:solidFill>
                  <a:srgbClr val="EEECE1"/>
                </a:solidFill>
              </a:rPr>
              <a:t>m</a:t>
            </a:r>
            <a:r>
              <a:rPr lang="en-US" sz="1600" baseline="-25000" dirty="0" smtClean="0">
                <a:solidFill>
                  <a:srgbClr val="EEECE1"/>
                </a:solidFill>
              </a:rPr>
              <a:t>proton</a:t>
            </a:r>
            <a:endParaRPr lang="en-US" sz="1600" baseline="-25000" dirty="0">
              <a:solidFill>
                <a:srgbClr val="EEECE1"/>
              </a:solidFill>
            </a:endParaRPr>
          </a:p>
          <a:p>
            <a:pPr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endParaRPr lang="en-US" sz="1600" dirty="0" smtClean="0">
              <a:solidFill>
                <a:srgbClr val="EEECE1"/>
              </a:solidFill>
            </a:endParaRPr>
          </a:p>
          <a:p>
            <a:pPr>
              <a:lnSpc>
                <a:spcPct val="120000"/>
              </a:lnSpc>
              <a:buClr>
                <a:schemeClr val="bg1"/>
              </a:buClr>
              <a:buFont typeface="Wingdings" charset="2"/>
              <a:buChar char="§"/>
            </a:pPr>
            <a:endParaRPr lang="en-US" sz="1600" dirty="0">
              <a:solidFill>
                <a:srgbClr val="EEECE1"/>
              </a:solidFill>
            </a:endParaRPr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880112" y="814854"/>
            <a:ext cx="6961174" cy="2736000"/>
            <a:chOff x="-89597" y="1060520"/>
            <a:chExt cx="8530313" cy="3352730"/>
          </a:xfrm>
          <a:solidFill>
            <a:schemeClr val="bg1"/>
          </a:solidFill>
        </p:grpSpPr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9597" y="1076325"/>
              <a:ext cx="4221162" cy="333692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7591" y="1060520"/>
              <a:ext cx="3893125" cy="33372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87" y="3887933"/>
            <a:ext cx="2891969" cy="167051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499986" y="5558448"/>
            <a:ext cx="17641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sz="1400" dirty="0" smtClean="0">
                <a:solidFill>
                  <a:schemeClr val="bg2"/>
                </a:solidFill>
              </a:rPr>
              <a:t>…naturally leptophilic</a:t>
            </a:r>
            <a:endParaRPr lang="en-US" sz="1400" dirty="0">
              <a:solidFill>
                <a:srgbClr val="EEECE1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3506" y="4402356"/>
            <a:ext cx="180592" cy="61890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802" y="4337134"/>
            <a:ext cx="180592" cy="13826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254" y="4944316"/>
            <a:ext cx="180592" cy="13826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70" y="4566478"/>
            <a:ext cx="180592" cy="337775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6840919" y="4615530"/>
            <a:ext cx="32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accent6"/>
                </a:solidFill>
              </a:rPr>
              <a:t>A’</a:t>
            </a:r>
            <a:endParaRPr lang="en-US" sz="1200" baseline="30000" dirty="0">
              <a:solidFill>
                <a:schemeClr val="accent6"/>
              </a:solidFill>
              <a:latin typeface="Symbol" charset="2"/>
              <a:cs typeface="Symbol" charset="2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037694" y="4277755"/>
            <a:ext cx="32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accent6"/>
                </a:solidFill>
              </a:rPr>
              <a:t>A’</a:t>
            </a:r>
            <a:endParaRPr lang="en-US" sz="1200" baseline="30000" dirty="0">
              <a:solidFill>
                <a:schemeClr val="accent6"/>
              </a:solidFill>
              <a:latin typeface="Symbol" charset="2"/>
              <a:cs typeface="Symbol" charset="2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041514" y="4840462"/>
            <a:ext cx="32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accent6"/>
                </a:solidFill>
              </a:rPr>
              <a:t>A’</a:t>
            </a:r>
            <a:endParaRPr lang="en-US" sz="1200" baseline="30000" dirty="0">
              <a:solidFill>
                <a:schemeClr val="accent6"/>
              </a:solidFill>
              <a:latin typeface="Symbol" charset="2"/>
              <a:cs typeface="Symbol" charset="2"/>
            </a:endParaRPr>
          </a:p>
        </p:txBody>
      </p:sp>
      <p:sp>
        <p:nvSpPr>
          <p:cNvPr id="4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B7C91D5A-14D5-EB4D-B8E3-52DF10C30E9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5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81" y="5641985"/>
            <a:ext cx="7557025" cy="215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511 </a:t>
            </a:r>
            <a:r>
              <a:rPr lang="en-US" dirty="0" err="1" smtClean="0"/>
              <a:t>keV</a:t>
            </a:r>
            <a:r>
              <a:rPr lang="en-US" dirty="0" smtClean="0"/>
              <a:t> signal (INTEGRAL/SPI)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482" y="1376749"/>
            <a:ext cx="7557025" cy="428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0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727733" y="1060747"/>
            <a:ext cx="1245069" cy="12647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153648" y="1068256"/>
            <a:ext cx="4374875" cy="12572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Muon</a:t>
            </a:r>
            <a:r>
              <a:rPr lang="en-US" dirty="0" smtClean="0"/>
              <a:t> g-2 SM discrepancy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144800" y="2330646"/>
            <a:ext cx="4192807" cy="1097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About 3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s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 discrepancy between theory and experiment (3.6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s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, if taking into account only e</a:t>
            </a:r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+ e-  hadrons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) 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Additional diagram with dark photon exchange can fix the discrepancy  (with sub </a:t>
            </a:r>
            <a:r>
              <a:rPr lang="en-US" sz="1400" dirty="0" err="1" smtClean="0">
                <a:solidFill>
                  <a:schemeClr val="bg2">
                    <a:lumMod val="90000"/>
                  </a:schemeClr>
                </a:solidFill>
              </a:rPr>
              <a:t>GeV</a:t>
            </a:r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2">
                    <a:lumMod val="90000"/>
                  </a:schemeClr>
                </a:solidFill>
              </a:rPr>
              <a:t>A’</a:t>
            </a:r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 masses)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3588555" y="493713"/>
            <a:ext cx="5221288" cy="3578225"/>
          </a:xfrm>
          <a:prstGeom prst="rect">
            <a:avLst/>
          </a:prstGeom>
          <a:ln/>
        </p:spPr>
        <p:txBody>
          <a:bodyPr vert="horz" lIns="90000" tIns="64440" rIns="90000" bIns="4680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2"/>
              </a:buClr>
              <a:buFont typeface="Wingdings 2" pitchFamily="18" charset="2"/>
              <a:buChar char="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2">
                  <a:lumMod val="60000"/>
                  <a:lumOff val="40000"/>
                </a:schemeClr>
              </a:buClr>
              <a:buSzPct val="80000"/>
              <a:buFont typeface="Wingdings 2" pitchFamily="18" charset="2"/>
              <a:buChar char="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SzPct val="60000"/>
              <a:buFont typeface="Wingdings 2" pitchFamily="18" charset="2"/>
              <a:buChar char="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SzPct val="60000"/>
              <a:buFont typeface="Wingdings 2" pitchFamily="18" charset="2"/>
              <a:buChar char="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SzPct val="60000"/>
              <a:buFont typeface="Wingdings 2" pitchFamily="18" charset="2"/>
              <a:buChar char="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indent="-323850">
              <a:buFont typeface="Arial" charset="0"/>
              <a:buChar char="•"/>
              <a:tabLst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en-US" dirty="0">
              <a:solidFill>
                <a:srgbClr val="00008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0248" y="1076556"/>
            <a:ext cx="4192336" cy="123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7201" y="4126128"/>
            <a:ext cx="4575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79646"/>
                </a:solidFill>
              </a:rPr>
              <a:t>Contribution to </a:t>
            </a:r>
            <a:r>
              <a:rPr lang="en-US" b="1" dirty="0" smtClean="0">
                <a:solidFill>
                  <a:srgbClr val="F79646"/>
                </a:solidFill>
              </a:rPr>
              <a:t>g-2 </a:t>
            </a:r>
            <a:r>
              <a:rPr lang="en-US" dirty="0" smtClean="0">
                <a:solidFill>
                  <a:srgbClr val="F79646"/>
                </a:solidFill>
              </a:rPr>
              <a:t>from</a:t>
            </a:r>
            <a:r>
              <a:rPr lang="en-US" b="1" dirty="0" smtClean="0">
                <a:solidFill>
                  <a:srgbClr val="F79646"/>
                </a:solidFill>
              </a:rPr>
              <a:t> dark photon</a:t>
            </a:r>
            <a:endParaRPr lang="en-US" b="1" dirty="0">
              <a:solidFill>
                <a:srgbClr val="F79646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240" y="1086863"/>
            <a:ext cx="2701494" cy="249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7859953" y="1065528"/>
            <a:ext cx="982975" cy="1260000"/>
            <a:chOff x="510661" y="4716498"/>
            <a:chExt cx="1123992" cy="144075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352280" y="4874879"/>
              <a:ext cx="1440754" cy="112399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01036" y="5833100"/>
              <a:ext cx="564426" cy="3167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F79646"/>
                  </a:solidFill>
                </a:rPr>
                <a:t>A’</a:t>
              </a:r>
              <a:endParaRPr lang="en-US" sz="1200" i="1" dirty="0">
                <a:solidFill>
                  <a:srgbClr val="F79646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170249" y="718842"/>
            <a:ext cx="430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g</a:t>
            </a:r>
            <a:r>
              <a:rPr lang="en-US" b="1" dirty="0" smtClean="0">
                <a:solidFill>
                  <a:schemeClr val="accent6"/>
                </a:solidFill>
              </a:rPr>
              <a:t>-2 </a:t>
            </a:r>
            <a:r>
              <a:rPr lang="en-US" dirty="0" smtClean="0">
                <a:solidFill>
                  <a:schemeClr val="accent6"/>
                </a:solidFill>
              </a:rPr>
              <a:t>in the </a:t>
            </a:r>
            <a:r>
              <a:rPr lang="en-US" b="1" dirty="0" smtClean="0">
                <a:solidFill>
                  <a:schemeClr val="accent6"/>
                </a:solidFill>
              </a:rPr>
              <a:t>Standard Model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43353" y="696196"/>
            <a:ext cx="1164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79646"/>
                </a:solidFill>
              </a:rPr>
              <a:t>g</a:t>
            </a:r>
            <a:r>
              <a:rPr lang="en-US" b="1" dirty="0" smtClean="0">
                <a:solidFill>
                  <a:srgbClr val="F79646"/>
                </a:solidFill>
              </a:rPr>
              <a:t>-2 </a:t>
            </a:r>
            <a:r>
              <a:rPr lang="en-US" dirty="0" smtClean="0">
                <a:solidFill>
                  <a:srgbClr val="F79646"/>
                </a:solidFill>
              </a:rPr>
              <a:t>and</a:t>
            </a:r>
            <a:r>
              <a:rPr lang="en-US" b="1" dirty="0" smtClean="0">
                <a:solidFill>
                  <a:srgbClr val="F79646"/>
                </a:solidFill>
              </a:rPr>
              <a:t> </a:t>
            </a:r>
            <a:r>
              <a:rPr lang="en-US" b="1" i="1" dirty="0" smtClean="0">
                <a:solidFill>
                  <a:srgbClr val="F79646"/>
                </a:solidFill>
              </a:rPr>
              <a:t>A’</a:t>
            </a:r>
            <a:endParaRPr lang="en-US" b="1" i="1" dirty="0">
              <a:solidFill>
                <a:srgbClr val="F79646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019800" y="6356350"/>
            <a:ext cx="714480" cy="365125"/>
          </a:xfrm>
        </p:spPr>
        <p:txBody>
          <a:bodyPr/>
          <a:lstStyle/>
          <a:p>
            <a:fld id="{FFA315A9-49B5-FE48-939C-B27D5AAA1BEA}" type="slidenum">
              <a:rPr lang="en-US" smtClean="0"/>
              <a:t>15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487106"/>
            <a:ext cx="4575010" cy="1205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6604" y="4880157"/>
            <a:ext cx="149225" cy="1746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6791" y="5421110"/>
            <a:ext cx="130428" cy="13729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520" y="5290377"/>
            <a:ext cx="143471" cy="15102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2449" y="4890407"/>
            <a:ext cx="143471" cy="1510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2617" y="3527572"/>
            <a:ext cx="3371104" cy="244908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128472" y="5669676"/>
            <a:ext cx="5811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</a:t>
            </a:r>
            <a:r>
              <a:rPr lang="en-US" sz="1400" i="1" baseline="-25000" dirty="0" smtClean="0"/>
              <a:t>A’</a:t>
            </a:r>
            <a:endParaRPr lang="en-US" sz="1400" i="1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5658967" y="3971051"/>
            <a:ext cx="36718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Symbol" charset="2"/>
                <a:cs typeface="Symbol" charset="2"/>
              </a:rPr>
              <a:t>e</a:t>
            </a:r>
            <a:r>
              <a:rPr lang="en-US" sz="1400" i="1" baseline="30000" dirty="0" smtClean="0"/>
              <a:t>2</a:t>
            </a:r>
            <a:endParaRPr lang="en-US" sz="1400" i="1" baseline="30000" dirty="0"/>
          </a:p>
        </p:txBody>
      </p:sp>
      <p:sp>
        <p:nvSpPr>
          <p:cNvPr id="28" name="Freeform 27"/>
          <p:cNvSpPr/>
          <p:nvPr/>
        </p:nvSpPr>
        <p:spPr>
          <a:xfrm>
            <a:off x="6089650" y="4184650"/>
            <a:ext cx="2660650" cy="1377950"/>
          </a:xfrm>
          <a:custGeom>
            <a:avLst/>
            <a:gdLst>
              <a:gd name="connsiteX0" fmla="*/ 0 w 2660650"/>
              <a:gd name="connsiteY0" fmla="*/ 1009650 h 1377950"/>
              <a:gd name="connsiteX1" fmla="*/ 431800 w 2660650"/>
              <a:gd name="connsiteY1" fmla="*/ 971550 h 1377950"/>
              <a:gd name="connsiteX2" fmla="*/ 654050 w 2660650"/>
              <a:gd name="connsiteY2" fmla="*/ 946150 h 1377950"/>
              <a:gd name="connsiteX3" fmla="*/ 895350 w 2660650"/>
              <a:gd name="connsiteY3" fmla="*/ 920750 h 1377950"/>
              <a:gd name="connsiteX4" fmla="*/ 1111250 w 2660650"/>
              <a:gd name="connsiteY4" fmla="*/ 876300 h 1377950"/>
              <a:gd name="connsiteX5" fmla="*/ 1257300 w 2660650"/>
              <a:gd name="connsiteY5" fmla="*/ 831850 h 1377950"/>
              <a:gd name="connsiteX6" fmla="*/ 1504950 w 2660650"/>
              <a:gd name="connsiteY6" fmla="*/ 742950 h 1377950"/>
              <a:gd name="connsiteX7" fmla="*/ 1727200 w 2660650"/>
              <a:gd name="connsiteY7" fmla="*/ 660400 h 1377950"/>
              <a:gd name="connsiteX8" fmla="*/ 1930400 w 2660650"/>
              <a:gd name="connsiteY8" fmla="*/ 552450 h 1377950"/>
              <a:gd name="connsiteX9" fmla="*/ 2101850 w 2660650"/>
              <a:gd name="connsiteY9" fmla="*/ 444500 h 1377950"/>
              <a:gd name="connsiteX10" fmla="*/ 2279650 w 2660650"/>
              <a:gd name="connsiteY10" fmla="*/ 304800 h 1377950"/>
              <a:gd name="connsiteX11" fmla="*/ 2457450 w 2660650"/>
              <a:gd name="connsiteY11" fmla="*/ 152400 h 1377950"/>
              <a:gd name="connsiteX12" fmla="*/ 2660650 w 2660650"/>
              <a:gd name="connsiteY12" fmla="*/ 0 h 1377950"/>
              <a:gd name="connsiteX13" fmla="*/ 2660650 w 2660650"/>
              <a:gd name="connsiteY13" fmla="*/ 368300 h 1377950"/>
              <a:gd name="connsiteX14" fmla="*/ 2508250 w 2660650"/>
              <a:gd name="connsiteY14" fmla="*/ 501650 h 1377950"/>
              <a:gd name="connsiteX15" fmla="*/ 2368550 w 2660650"/>
              <a:gd name="connsiteY15" fmla="*/ 596900 h 1377950"/>
              <a:gd name="connsiteX16" fmla="*/ 2241550 w 2660650"/>
              <a:gd name="connsiteY16" fmla="*/ 698500 h 1377950"/>
              <a:gd name="connsiteX17" fmla="*/ 2139950 w 2660650"/>
              <a:gd name="connsiteY17" fmla="*/ 781050 h 1377950"/>
              <a:gd name="connsiteX18" fmla="*/ 2006600 w 2660650"/>
              <a:gd name="connsiteY18" fmla="*/ 863600 h 1377950"/>
              <a:gd name="connsiteX19" fmla="*/ 1854200 w 2660650"/>
              <a:gd name="connsiteY19" fmla="*/ 965200 h 1377950"/>
              <a:gd name="connsiteX20" fmla="*/ 1682750 w 2660650"/>
              <a:gd name="connsiteY20" fmla="*/ 1047750 h 1377950"/>
              <a:gd name="connsiteX21" fmla="*/ 1543050 w 2660650"/>
              <a:gd name="connsiteY21" fmla="*/ 1104900 h 1377950"/>
              <a:gd name="connsiteX22" fmla="*/ 1409700 w 2660650"/>
              <a:gd name="connsiteY22" fmla="*/ 1162050 h 1377950"/>
              <a:gd name="connsiteX23" fmla="*/ 1181100 w 2660650"/>
              <a:gd name="connsiteY23" fmla="*/ 1231900 h 1377950"/>
              <a:gd name="connsiteX24" fmla="*/ 1009650 w 2660650"/>
              <a:gd name="connsiteY24" fmla="*/ 1276350 h 1377950"/>
              <a:gd name="connsiteX25" fmla="*/ 800100 w 2660650"/>
              <a:gd name="connsiteY25" fmla="*/ 1308100 h 1377950"/>
              <a:gd name="connsiteX26" fmla="*/ 628650 w 2660650"/>
              <a:gd name="connsiteY26" fmla="*/ 1333500 h 1377950"/>
              <a:gd name="connsiteX27" fmla="*/ 361950 w 2660650"/>
              <a:gd name="connsiteY27" fmla="*/ 1352550 h 1377950"/>
              <a:gd name="connsiteX28" fmla="*/ 0 w 2660650"/>
              <a:gd name="connsiteY28" fmla="*/ 1377950 h 1377950"/>
              <a:gd name="connsiteX29" fmla="*/ 0 w 2660650"/>
              <a:gd name="connsiteY29" fmla="*/ 1009650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660650" h="1377950">
                <a:moveTo>
                  <a:pt x="0" y="1009650"/>
                </a:moveTo>
                <a:lnTo>
                  <a:pt x="431800" y="971550"/>
                </a:lnTo>
                <a:lnTo>
                  <a:pt x="654050" y="946150"/>
                </a:lnTo>
                <a:lnTo>
                  <a:pt x="895350" y="920750"/>
                </a:lnTo>
                <a:lnTo>
                  <a:pt x="1111250" y="876300"/>
                </a:lnTo>
                <a:lnTo>
                  <a:pt x="1257300" y="831850"/>
                </a:lnTo>
                <a:lnTo>
                  <a:pt x="1504950" y="742950"/>
                </a:lnTo>
                <a:lnTo>
                  <a:pt x="1727200" y="660400"/>
                </a:lnTo>
                <a:lnTo>
                  <a:pt x="1930400" y="552450"/>
                </a:lnTo>
                <a:lnTo>
                  <a:pt x="2101850" y="444500"/>
                </a:lnTo>
                <a:lnTo>
                  <a:pt x="2279650" y="304800"/>
                </a:lnTo>
                <a:lnTo>
                  <a:pt x="2457450" y="152400"/>
                </a:lnTo>
                <a:lnTo>
                  <a:pt x="2660650" y="0"/>
                </a:lnTo>
                <a:lnTo>
                  <a:pt x="2660650" y="368300"/>
                </a:lnTo>
                <a:lnTo>
                  <a:pt x="2508250" y="501650"/>
                </a:lnTo>
                <a:lnTo>
                  <a:pt x="2368550" y="596900"/>
                </a:lnTo>
                <a:lnTo>
                  <a:pt x="2241550" y="698500"/>
                </a:lnTo>
                <a:lnTo>
                  <a:pt x="2139950" y="781050"/>
                </a:lnTo>
                <a:lnTo>
                  <a:pt x="2006600" y="863600"/>
                </a:lnTo>
                <a:lnTo>
                  <a:pt x="1854200" y="965200"/>
                </a:lnTo>
                <a:lnTo>
                  <a:pt x="1682750" y="1047750"/>
                </a:lnTo>
                <a:lnTo>
                  <a:pt x="1543050" y="1104900"/>
                </a:lnTo>
                <a:lnTo>
                  <a:pt x="1409700" y="1162050"/>
                </a:lnTo>
                <a:lnTo>
                  <a:pt x="1181100" y="1231900"/>
                </a:lnTo>
                <a:lnTo>
                  <a:pt x="1009650" y="1276350"/>
                </a:lnTo>
                <a:lnTo>
                  <a:pt x="800100" y="1308100"/>
                </a:lnTo>
                <a:lnTo>
                  <a:pt x="628650" y="1333500"/>
                </a:lnTo>
                <a:lnTo>
                  <a:pt x="361950" y="1352550"/>
                </a:lnTo>
                <a:lnTo>
                  <a:pt x="0" y="1377950"/>
                </a:lnTo>
                <a:lnTo>
                  <a:pt x="0" y="1009650"/>
                </a:lnTo>
                <a:close/>
              </a:path>
            </a:pathLst>
          </a:custGeom>
          <a:solidFill>
            <a:srgbClr val="008000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9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g-2 electron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583" y="903681"/>
            <a:ext cx="6610218" cy="4998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7279847" y="5245391"/>
            <a:ext cx="1022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Brian </a:t>
            </a:r>
            <a:r>
              <a:rPr lang="en-US" sz="1400" dirty="0" err="1" smtClean="0">
                <a:solidFill>
                  <a:schemeClr val="bg2">
                    <a:lumMod val="90000"/>
                  </a:schemeClr>
                </a:solidFill>
              </a:rPr>
              <a:t>Batell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816625" y="2803503"/>
            <a:ext cx="1813224" cy="7987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34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51" b="-96061"/>
          <a:stretch/>
        </p:blipFill>
        <p:spPr>
          <a:xfrm>
            <a:off x="55916" y="648765"/>
            <a:ext cx="4473150" cy="216927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10" t="-1" r="-9412" b="-52554"/>
          <a:stretch/>
        </p:blipFill>
        <p:spPr>
          <a:xfrm>
            <a:off x="4643142" y="627196"/>
            <a:ext cx="4444944" cy="219084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" name="TextBox 7"/>
          <p:cNvSpPr txBox="1"/>
          <p:nvPr/>
        </p:nvSpPr>
        <p:spPr>
          <a:xfrm>
            <a:off x="55916" y="1676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M. </a:t>
            </a:r>
            <a:r>
              <a:rPr lang="en-US" dirty="0" err="1" smtClean="0">
                <a:solidFill>
                  <a:schemeClr val="bg2"/>
                </a:solidFill>
              </a:rPr>
              <a:t>Pospelov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77" t="-4642" r="-1686" b="-7679"/>
          <a:stretch/>
        </p:blipFill>
        <p:spPr>
          <a:xfrm>
            <a:off x="55916" y="2818045"/>
            <a:ext cx="4473150" cy="154609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3142" y="2818045"/>
            <a:ext cx="4444944" cy="15460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3503" y="4518150"/>
            <a:ext cx="3756651" cy="7430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3504" y="5267220"/>
            <a:ext cx="1224100" cy="7589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4339" b="-1"/>
          <a:stretch/>
        </p:blipFill>
        <p:spPr>
          <a:xfrm>
            <a:off x="3900847" y="5267220"/>
            <a:ext cx="2529307" cy="75894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3552" y="2059846"/>
            <a:ext cx="1475174" cy="7422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38"/>
          <a:stretch/>
        </p:blipFill>
        <p:spPr>
          <a:xfrm>
            <a:off x="6891310" y="2059846"/>
            <a:ext cx="1475174" cy="74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2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079" r="-69998" b="-14030"/>
          <a:stretch/>
        </p:blipFill>
        <p:spPr>
          <a:xfrm>
            <a:off x="0" y="1306161"/>
            <a:ext cx="9144000" cy="37051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freeze-out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1653" y="627196"/>
            <a:ext cx="1949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J. </a:t>
            </a:r>
            <a:r>
              <a:rPr lang="en-US" dirty="0" err="1" smtClean="0">
                <a:solidFill>
                  <a:schemeClr val="bg1"/>
                </a:solidFill>
              </a:rPr>
              <a:t>Ruderman</a:t>
            </a:r>
            <a:r>
              <a:rPr lang="en-US" dirty="0" smtClean="0">
                <a:solidFill>
                  <a:schemeClr val="bg1"/>
                </a:solidFill>
              </a:rPr>
              <a:t> (NYU)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850" y="3986062"/>
            <a:ext cx="1407954" cy="6655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98974" y="4182874"/>
            <a:ext cx="1026944" cy="338554"/>
          </a:xfrm>
          <a:prstGeom prst="rect">
            <a:avLst/>
          </a:prstGeom>
          <a:solidFill>
            <a:srgbClr val="D5ACD5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780378"/>
                </a:solidFill>
              </a:rPr>
              <a:t>forbidden</a:t>
            </a:r>
            <a:endParaRPr lang="en-US" sz="1600" b="1" dirty="0">
              <a:solidFill>
                <a:srgbClr val="780378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4638" y="3231160"/>
            <a:ext cx="1519362" cy="7037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334" y="2367530"/>
            <a:ext cx="1415114" cy="82916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401" y="1460845"/>
            <a:ext cx="1107299" cy="7026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512061" y="1612338"/>
            <a:ext cx="713857" cy="338554"/>
          </a:xfrm>
          <a:prstGeom prst="rect">
            <a:avLst/>
          </a:prstGeom>
          <a:solidFill>
            <a:srgbClr val="ACE9AB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16A902"/>
                </a:solidFill>
              </a:rPr>
              <a:t>W</a:t>
            </a:r>
            <a:r>
              <a:rPr lang="en-US" sz="1600" b="1" dirty="0" smtClean="0">
                <a:solidFill>
                  <a:srgbClr val="16A902"/>
                </a:solidFill>
              </a:rPr>
              <a:t>IMP</a:t>
            </a:r>
            <a:endParaRPr lang="en-US" sz="1600" b="1" dirty="0">
              <a:solidFill>
                <a:srgbClr val="16A902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6145" y="3230523"/>
            <a:ext cx="1397980" cy="63874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58933" y="3413973"/>
            <a:ext cx="1046480" cy="338554"/>
          </a:xfrm>
          <a:prstGeom prst="rect">
            <a:avLst/>
          </a:prstGeom>
          <a:solidFill>
            <a:srgbClr val="FECC95"/>
          </a:solidFill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srgbClr val="F27B08"/>
                </a:solidFill>
              </a:rPr>
              <a:t>ultraweak</a:t>
            </a:r>
            <a:endParaRPr lang="en-US" sz="1600" b="1" dirty="0">
              <a:solidFill>
                <a:srgbClr val="F27B08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8777" y="2632777"/>
            <a:ext cx="9669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sz="900" dirty="0" smtClean="0">
                <a:solidFill>
                  <a:srgbClr val="696663"/>
                </a:solidFill>
              </a:rPr>
              <a:t>3 </a:t>
            </a:r>
            <a:r>
              <a:rPr lang="is-IS" sz="900" dirty="0">
                <a:solidFill>
                  <a:srgbClr val="696663"/>
                </a:solidFill>
              </a:rPr>
              <a:t>→ </a:t>
            </a:r>
            <a:r>
              <a:rPr lang="is-IS" sz="900" dirty="0" smtClean="0">
                <a:solidFill>
                  <a:srgbClr val="696663"/>
                </a:solidFill>
              </a:rPr>
              <a:t>2 freeze out </a:t>
            </a:r>
            <a:endParaRPr lang="en-US" sz="900" dirty="0">
              <a:solidFill>
                <a:srgbClr val="69666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80522" y="2525055"/>
            <a:ext cx="624891" cy="338554"/>
          </a:xfrm>
          <a:prstGeom prst="rect">
            <a:avLst/>
          </a:prstGeom>
          <a:solidFill>
            <a:srgbClr val="CCC0CC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696663"/>
                </a:solidFill>
              </a:rPr>
              <a:t>SIMP</a:t>
            </a:r>
            <a:endParaRPr lang="en-US" sz="1600" b="1" dirty="0">
              <a:solidFill>
                <a:srgbClr val="6966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6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look for dark mediators?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3600"/>
            <a:ext cx="9144000" cy="5107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72954" y="2534966"/>
            <a:ext cx="419155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Symbol" charset="2"/>
                <a:cs typeface="Symbol" charset="2"/>
              </a:rPr>
              <a:t>e</a:t>
            </a:r>
            <a:endParaRPr lang="en-US" sz="2400" i="1" dirty="0">
              <a:latin typeface="Symbol" charset="2"/>
              <a:cs typeface="Symbol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4997" y="5489020"/>
            <a:ext cx="653237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m</a:t>
            </a:r>
            <a:r>
              <a:rPr lang="en-US" sz="2400" i="1" baseline="-25000" dirty="0" smtClean="0"/>
              <a:t>A’</a:t>
            </a:r>
            <a:endParaRPr lang="en-US" sz="2400" i="1" baseline="-25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725" y="1903178"/>
            <a:ext cx="1105075" cy="333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887" y="1745780"/>
            <a:ext cx="193675" cy="3338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902">
            <a:off x="7405687" y="1780705"/>
            <a:ext cx="193675" cy="3338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81063">
            <a:off x="7350996" y="2141500"/>
            <a:ext cx="193675" cy="114334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>
          <a:xfrm>
            <a:off x="7218569" y="1346594"/>
            <a:ext cx="1850130" cy="1685013"/>
          </a:xfrm>
          <a:custGeom>
            <a:avLst/>
            <a:gdLst>
              <a:gd name="connsiteX0" fmla="*/ 72610 w 1359157"/>
              <a:gd name="connsiteY0" fmla="*/ 535255 h 1339494"/>
              <a:gd name="connsiteX1" fmla="*/ 477422 w 1359157"/>
              <a:gd name="connsiteY1" fmla="*/ 1225818 h 1339494"/>
              <a:gd name="connsiteX2" fmla="*/ 961610 w 1359157"/>
              <a:gd name="connsiteY2" fmla="*/ 1305193 h 1339494"/>
              <a:gd name="connsiteX3" fmla="*/ 1342610 w 1359157"/>
              <a:gd name="connsiteY3" fmla="*/ 876568 h 1339494"/>
              <a:gd name="connsiteX4" fmla="*/ 1255297 w 1359157"/>
              <a:gd name="connsiteY4" fmla="*/ 297130 h 1339494"/>
              <a:gd name="connsiteX5" fmla="*/ 937797 w 1359157"/>
              <a:gd name="connsiteY5" fmla="*/ 3443 h 1339494"/>
              <a:gd name="connsiteX6" fmla="*/ 199610 w 1359157"/>
              <a:gd name="connsiteY6" fmla="*/ 146318 h 1339494"/>
              <a:gd name="connsiteX7" fmla="*/ 1172 w 1359157"/>
              <a:gd name="connsiteY7" fmla="*/ 297130 h 1339494"/>
              <a:gd name="connsiteX8" fmla="*/ 112297 w 1359157"/>
              <a:gd name="connsiteY8" fmla="*/ 582880 h 1339494"/>
              <a:gd name="connsiteX0" fmla="*/ 71438 w 1357985"/>
              <a:gd name="connsiteY0" fmla="*/ 535255 h 1339494"/>
              <a:gd name="connsiteX1" fmla="*/ 476250 w 1357985"/>
              <a:gd name="connsiteY1" fmla="*/ 1225818 h 1339494"/>
              <a:gd name="connsiteX2" fmla="*/ 960438 w 1357985"/>
              <a:gd name="connsiteY2" fmla="*/ 1305193 h 1339494"/>
              <a:gd name="connsiteX3" fmla="*/ 1341438 w 1357985"/>
              <a:gd name="connsiteY3" fmla="*/ 876568 h 1339494"/>
              <a:gd name="connsiteX4" fmla="*/ 1254125 w 1357985"/>
              <a:gd name="connsiteY4" fmla="*/ 297130 h 1339494"/>
              <a:gd name="connsiteX5" fmla="*/ 936625 w 1357985"/>
              <a:gd name="connsiteY5" fmla="*/ 3443 h 1339494"/>
              <a:gd name="connsiteX6" fmla="*/ 198438 w 1357985"/>
              <a:gd name="connsiteY6" fmla="*/ 146318 h 1339494"/>
              <a:gd name="connsiteX7" fmla="*/ 0 w 1357985"/>
              <a:gd name="connsiteY7" fmla="*/ 297130 h 1339494"/>
              <a:gd name="connsiteX0" fmla="*/ 71438 w 1357985"/>
              <a:gd name="connsiteY0" fmla="*/ 535255 h 1339494"/>
              <a:gd name="connsiteX1" fmla="*/ 476250 w 1357985"/>
              <a:gd name="connsiteY1" fmla="*/ 1225818 h 1339494"/>
              <a:gd name="connsiteX2" fmla="*/ 960438 w 1357985"/>
              <a:gd name="connsiteY2" fmla="*/ 1305193 h 1339494"/>
              <a:gd name="connsiteX3" fmla="*/ 1341438 w 1357985"/>
              <a:gd name="connsiteY3" fmla="*/ 876568 h 1339494"/>
              <a:gd name="connsiteX4" fmla="*/ 1254125 w 1357985"/>
              <a:gd name="connsiteY4" fmla="*/ 297130 h 1339494"/>
              <a:gd name="connsiteX5" fmla="*/ 936625 w 1357985"/>
              <a:gd name="connsiteY5" fmla="*/ 3443 h 1339494"/>
              <a:gd name="connsiteX6" fmla="*/ 198438 w 1357985"/>
              <a:gd name="connsiteY6" fmla="*/ 146318 h 1339494"/>
              <a:gd name="connsiteX7" fmla="*/ 0 w 1357985"/>
              <a:gd name="connsiteY7" fmla="*/ 297130 h 1339494"/>
              <a:gd name="connsiteX8" fmla="*/ 71438 w 1357985"/>
              <a:gd name="connsiteY8" fmla="*/ 535255 h 1339494"/>
              <a:gd name="connsiteX0" fmla="*/ 71438 w 1358677"/>
              <a:gd name="connsiteY0" fmla="*/ 437494 h 1241733"/>
              <a:gd name="connsiteX1" fmla="*/ 476250 w 1358677"/>
              <a:gd name="connsiteY1" fmla="*/ 1128057 h 1241733"/>
              <a:gd name="connsiteX2" fmla="*/ 960438 w 1358677"/>
              <a:gd name="connsiteY2" fmla="*/ 1207432 h 1241733"/>
              <a:gd name="connsiteX3" fmla="*/ 1341438 w 1358677"/>
              <a:gd name="connsiteY3" fmla="*/ 778807 h 1241733"/>
              <a:gd name="connsiteX4" fmla="*/ 1254125 w 1358677"/>
              <a:gd name="connsiteY4" fmla="*/ 199369 h 1241733"/>
              <a:gd name="connsiteX5" fmla="*/ 905118 w 1358677"/>
              <a:gd name="connsiteY5" fmla="*/ 8869 h 1241733"/>
              <a:gd name="connsiteX6" fmla="*/ 198438 w 1358677"/>
              <a:gd name="connsiteY6" fmla="*/ 48557 h 1241733"/>
              <a:gd name="connsiteX7" fmla="*/ 0 w 1358677"/>
              <a:gd name="connsiteY7" fmla="*/ 199369 h 1241733"/>
              <a:gd name="connsiteX8" fmla="*/ 71438 w 1358677"/>
              <a:gd name="connsiteY8" fmla="*/ 437494 h 1241733"/>
              <a:gd name="connsiteX0" fmla="*/ 71438 w 1358677"/>
              <a:gd name="connsiteY0" fmla="*/ 437494 h 1223401"/>
              <a:gd name="connsiteX1" fmla="*/ 531389 w 1358677"/>
              <a:gd name="connsiteY1" fmla="*/ 1064557 h 1223401"/>
              <a:gd name="connsiteX2" fmla="*/ 960438 w 1358677"/>
              <a:gd name="connsiteY2" fmla="*/ 1207432 h 1223401"/>
              <a:gd name="connsiteX3" fmla="*/ 1341438 w 1358677"/>
              <a:gd name="connsiteY3" fmla="*/ 778807 h 1223401"/>
              <a:gd name="connsiteX4" fmla="*/ 1254125 w 1358677"/>
              <a:gd name="connsiteY4" fmla="*/ 199369 h 1223401"/>
              <a:gd name="connsiteX5" fmla="*/ 905118 w 1358677"/>
              <a:gd name="connsiteY5" fmla="*/ 8869 h 1223401"/>
              <a:gd name="connsiteX6" fmla="*/ 198438 w 1358677"/>
              <a:gd name="connsiteY6" fmla="*/ 48557 h 1223401"/>
              <a:gd name="connsiteX7" fmla="*/ 0 w 1358677"/>
              <a:gd name="connsiteY7" fmla="*/ 199369 h 1223401"/>
              <a:gd name="connsiteX8" fmla="*/ 71438 w 1358677"/>
              <a:gd name="connsiteY8" fmla="*/ 437494 h 1223401"/>
              <a:gd name="connsiteX0" fmla="*/ 287421 w 1358677"/>
              <a:gd name="connsiteY0" fmla="*/ 772545 h 1218435"/>
              <a:gd name="connsiteX1" fmla="*/ 531389 w 1358677"/>
              <a:gd name="connsiteY1" fmla="*/ 1064557 h 1218435"/>
              <a:gd name="connsiteX2" fmla="*/ 960438 w 1358677"/>
              <a:gd name="connsiteY2" fmla="*/ 1207432 h 1218435"/>
              <a:gd name="connsiteX3" fmla="*/ 1341438 w 1358677"/>
              <a:gd name="connsiteY3" fmla="*/ 778807 h 1218435"/>
              <a:gd name="connsiteX4" fmla="*/ 1254125 w 1358677"/>
              <a:gd name="connsiteY4" fmla="*/ 199369 h 1218435"/>
              <a:gd name="connsiteX5" fmla="*/ 905118 w 1358677"/>
              <a:gd name="connsiteY5" fmla="*/ 8869 h 1218435"/>
              <a:gd name="connsiteX6" fmla="*/ 198438 w 1358677"/>
              <a:gd name="connsiteY6" fmla="*/ 48557 h 1218435"/>
              <a:gd name="connsiteX7" fmla="*/ 0 w 1358677"/>
              <a:gd name="connsiteY7" fmla="*/ 199369 h 1218435"/>
              <a:gd name="connsiteX8" fmla="*/ 287421 w 1358677"/>
              <a:gd name="connsiteY8" fmla="*/ 772545 h 1218435"/>
              <a:gd name="connsiteX0" fmla="*/ 287421 w 1358677"/>
              <a:gd name="connsiteY0" fmla="*/ 772545 h 1373417"/>
              <a:gd name="connsiteX1" fmla="*/ 669618 w 1358677"/>
              <a:gd name="connsiteY1" fmla="*/ 1351313 h 1373417"/>
              <a:gd name="connsiteX2" fmla="*/ 960438 w 1358677"/>
              <a:gd name="connsiteY2" fmla="*/ 1207432 h 1373417"/>
              <a:gd name="connsiteX3" fmla="*/ 1341438 w 1358677"/>
              <a:gd name="connsiteY3" fmla="*/ 778807 h 1373417"/>
              <a:gd name="connsiteX4" fmla="*/ 1254125 w 1358677"/>
              <a:gd name="connsiteY4" fmla="*/ 199369 h 1373417"/>
              <a:gd name="connsiteX5" fmla="*/ 905118 w 1358677"/>
              <a:gd name="connsiteY5" fmla="*/ 8869 h 1373417"/>
              <a:gd name="connsiteX6" fmla="*/ 198438 w 1358677"/>
              <a:gd name="connsiteY6" fmla="*/ 48557 h 1373417"/>
              <a:gd name="connsiteX7" fmla="*/ 0 w 1358677"/>
              <a:gd name="connsiteY7" fmla="*/ 199369 h 1373417"/>
              <a:gd name="connsiteX8" fmla="*/ 287421 w 1358677"/>
              <a:gd name="connsiteY8" fmla="*/ 772545 h 1373417"/>
              <a:gd name="connsiteX0" fmla="*/ 287421 w 1344660"/>
              <a:gd name="connsiteY0" fmla="*/ 772545 h 1404267"/>
              <a:gd name="connsiteX1" fmla="*/ 669618 w 1344660"/>
              <a:gd name="connsiteY1" fmla="*/ 1351313 h 1404267"/>
              <a:gd name="connsiteX2" fmla="*/ 1257055 w 1344660"/>
              <a:gd name="connsiteY2" fmla="*/ 1313079 h 1404267"/>
              <a:gd name="connsiteX3" fmla="*/ 1341438 w 1344660"/>
              <a:gd name="connsiteY3" fmla="*/ 778807 h 1404267"/>
              <a:gd name="connsiteX4" fmla="*/ 1254125 w 1344660"/>
              <a:gd name="connsiteY4" fmla="*/ 199369 h 1404267"/>
              <a:gd name="connsiteX5" fmla="*/ 905118 w 1344660"/>
              <a:gd name="connsiteY5" fmla="*/ 8869 h 1404267"/>
              <a:gd name="connsiteX6" fmla="*/ 198438 w 1344660"/>
              <a:gd name="connsiteY6" fmla="*/ 48557 h 1404267"/>
              <a:gd name="connsiteX7" fmla="*/ 0 w 1344660"/>
              <a:gd name="connsiteY7" fmla="*/ 199369 h 1404267"/>
              <a:gd name="connsiteX8" fmla="*/ 287421 w 1344660"/>
              <a:gd name="connsiteY8" fmla="*/ 772545 h 1404267"/>
              <a:gd name="connsiteX0" fmla="*/ 287421 w 1357285"/>
              <a:gd name="connsiteY0" fmla="*/ 768011 h 1399733"/>
              <a:gd name="connsiteX1" fmla="*/ 669618 w 1357285"/>
              <a:gd name="connsiteY1" fmla="*/ 1346779 h 1399733"/>
              <a:gd name="connsiteX2" fmla="*/ 1257055 w 1357285"/>
              <a:gd name="connsiteY2" fmla="*/ 1308545 h 1399733"/>
              <a:gd name="connsiteX3" fmla="*/ 1341438 w 1357285"/>
              <a:gd name="connsiteY3" fmla="*/ 774273 h 1399733"/>
              <a:gd name="connsiteX4" fmla="*/ 1311721 w 1357285"/>
              <a:gd name="connsiteY4" fmla="*/ 128429 h 1399733"/>
              <a:gd name="connsiteX5" fmla="*/ 905118 w 1357285"/>
              <a:gd name="connsiteY5" fmla="*/ 4335 h 1399733"/>
              <a:gd name="connsiteX6" fmla="*/ 198438 w 1357285"/>
              <a:gd name="connsiteY6" fmla="*/ 44023 h 1399733"/>
              <a:gd name="connsiteX7" fmla="*/ 0 w 1357285"/>
              <a:gd name="connsiteY7" fmla="*/ 194835 h 1399733"/>
              <a:gd name="connsiteX8" fmla="*/ 287421 w 1357285"/>
              <a:gd name="connsiteY8" fmla="*/ 768011 h 1399733"/>
              <a:gd name="connsiteX0" fmla="*/ 287421 w 1434791"/>
              <a:gd name="connsiteY0" fmla="*/ 768011 h 1399585"/>
              <a:gd name="connsiteX1" fmla="*/ 669618 w 1434791"/>
              <a:gd name="connsiteY1" fmla="*/ 1346779 h 1399585"/>
              <a:gd name="connsiteX2" fmla="*/ 1257055 w 1434791"/>
              <a:gd name="connsiteY2" fmla="*/ 1308545 h 1399585"/>
              <a:gd name="connsiteX3" fmla="*/ 1433590 w 1434791"/>
              <a:gd name="connsiteY3" fmla="*/ 777291 h 1399585"/>
              <a:gd name="connsiteX4" fmla="*/ 1311721 w 1434791"/>
              <a:gd name="connsiteY4" fmla="*/ 128429 h 1399585"/>
              <a:gd name="connsiteX5" fmla="*/ 905118 w 1434791"/>
              <a:gd name="connsiteY5" fmla="*/ 4335 h 1399585"/>
              <a:gd name="connsiteX6" fmla="*/ 198438 w 1434791"/>
              <a:gd name="connsiteY6" fmla="*/ 44023 h 1399585"/>
              <a:gd name="connsiteX7" fmla="*/ 0 w 1434791"/>
              <a:gd name="connsiteY7" fmla="*/ 194835 h 1399585"/>
              <a:gd name="connsiteX8" fmla="*/ 287421 w 1434791"/>
              <a:gd name="connsiteY8" fmla="*/ 768011 h 1399585"/>
              <a:gd name="connsiteX0" fmla="*/ 131914 w 1434791"/>
              <a:gd name="connsiteY0" fmla="*/ 834417 h 1394847"/>
              <a:gd name="connsiteX1" fmla="*/ 669618 w 1434791"/>
              <a:gd name="connsiteY1" fmla="*/ 1346779 h 1394847"/>
              <a:gd name="connsiteX2" fmla="*/ 1257055 w 1434791"/>
              <a:gd name="connsiteY2" fmla="*/ 1308545 h 1394847"/>
              <a:gd name="connsiteX3" fmla="*/ 1433590 w 1434791"/>
              <a:gd name="connsiteY3" fmla="*/ 777291 h 1394847"/>
              <a:gd name="connsiteX4" fmla="*/ 1311721 w 1434791"/>
              <a:gd name="connsiteY4" fmla="*/ 128429 h 1394847"/>
              <a:gd name="connsiteX5" fmla="*/ 905118 w 1434791"/>
              <a:gd name="connsiteY5" fmla="*/ 4335 h 1394847"/>
              <a:gd name="connsiteX6" fmla="*/ 198438 w 1434791"/>
              <a:gd name="connsiteY6" fmla="*/ 44023 h 1394847"/>
              <a:gd name="connsiteX7" fmla="*/ 0 w 1434791"/>
              <a:gd name="connsiteY7" fmla="*/ 194835 h 1394847"/>
              <a:gd name="connsiteX8" fmla="*/ 131914 w 1434791"/>
              <a:gd name="connsiteY8" fmla="*/ 834417 h 1394847"/>
              <a:gd name="connsiteX0" fmla="*/ 68559 w 1371436"/>
              <a:gd name="connsiteY0" fmla="*/ 834417 h 1394847"/>
              <a:gd name="connsiteX1" fmla="*/ 606263 w 1371436"/>
              <a:gd name="connsiteY1" fmla="*/ 1346779 h 1394847"/>
              <a:gd name="connsiteX2" fmla="*/ 1193700 w 1371436"/>
              <a:gd name="connsiteY2" fmla="*/ 1308545 h 1394847"/>
              <a:gd name="connsiteX3" fmla="*/ 1370235 w 1371436"/>
              <a:gd name="connsiteY3" fmla="*/ 777291 h 1394847"/>
              <a:gd name="connsiteX4" fmla="*/ 1248366 w 1371436"/>
              <a:gd name="connsiteY4" fmla="*/ 128429 h 1394847"/>
              <a:gd name="connsiteX5" fmla="*/ 841763 w 1371436"/>
              <a:gd name="connsiteY5" fmla="*/ 4335 h 1394847"/>
              <a:gd name="connsiteX6" fmla="*/ 135083 w 1371436"/>
              <a:gd name="connsiteY6" fmla="*/ 44023 h 1394847"/>
              <a:gd name="connsiteX7" fmla="*/ 0 w 1371436"/>
              <a:gd name="connsiteY7" fmla="*/ 200872 h 1394847"/>
              <a:gd name="connsiteX8" fmla="*/ 68559 w 1371436"/>
              <a:gd name="connsiteY8" fmla="*/ 834417 h 1394847"/>
              <a:gd name="connsiteX0" fmla="*/ 47623 w 1350500"/>
              <a:gd name="connsiteY0" fmla="*/ 834417 h 1394847"/>
              <a:gd name="connsiteX1" fmla="*/ 585327 w 1350500"/>
              <a:gd name="connsiteY1" fmla="*/ 1346779 h 1394847"/>
              <a:gd name="connsiteX2" fmla="*/ 1172764 w 1350500"/>
              <a:gd name="connsiteY2" fmla="*/ 1308545 h 1394847"/>
              <a:gd name="connsiteX3" fmla="*/ 1349299 w 1350500"/>
              <a:gd name="connsiteY3" fmla="*/ 777291 h 1394847"/>
              <a:gd name="connsiteX4" fmla="*/ 1227430 w 1350500"/>
              <a:gd name="connsiteY4" fmla="*/ 128429 h 1394847"/>
              <a:gd name="connsiteX5" fmla="*/ 820827 w 1350500"/>
              <a:gd name="connsiteY5" fmla="*/ 4335 h 1394847"/>
              <a:gd name="connsiteX6" fmla="*/ 114147 w 1350500"/>
              <a:gd name="connsiteY6" fmla="*/ 44023 h 1394847"/>
              <a:gd name="connsiteX7" fmla="*/ 47623 w 1350500"/>
              <a:gd name="connsiteY7" fmla="*/ 834417 h 1394847"/>
              <a:gd name="connsiteX0" fmla="*/ 45656 w 1348533"/>
              <a:gd name="connsiteY0" fmla="*/ 831213 h 1391643"/>
              <a:gd name="connsiteX1" fmla="*/ 583360 w 1348533"/>
              <a:gd name="connsiteY1" fmla="*/ 1343575 h 1391643"/>
              <a:gd name="connsiteX2" fmla="*/ 1170797 w 1348533"/>
              <a:gd name="connsiteY2" fmla="*/ 1305341 h 1391643"/>
              <a:gd name="connsiteX3" fmla="*/ 1347332 w 1348533"/>
              <a:gd name="connsiteY3" fmla="*/ 774087 h 1391643"/>
              <a:gd name="connsiteX4" fmla="*/ 1225463 w 1348533"/>
              <a:gd name="connsiteY4" fmla="*/ 125225 h 1391643"/>
              <a:gd name="connsiteX5" fmla="*/ 818860 w 1348533"/>
              <a:gd name="connsiteY5" fmla="*/ 1131 h 1391643"/>
              <a:gd name="connsiteX6" fmla="*/ 117939 w 1348533"/>
              <a:gd name="connsiteY6" fmla="*/ 71004 h 1391643"/>
              <a:gd name="connsiteX7" fmla="*/ 45656 w 1348533"/>
              <a:gd name="connsiteY7" fmla="*/ 831213 h 1391643"/>
              <a:gd name="connsiteX0" fmla="*/ 45656 w 1348533"/>
              <a:gd name="connsiteY0" fmla="*/ 842050 h 1402480"/>
              <a:gd name="connsiteX1" fmla="*/ 583360 w 1348533"/>
              <a:gd name="connsiteY1" fmla="*/ 1354412 h 1402480"/>
              <a:gd name="connsiteX2" fmla="*/ 1170797 w 1348533"/>
              <a:gd name="connsiteY2" fmla="*/ 1316178 h 1402480"/>
              <a:gd name="connsiteX3" fmla="*/ 1347332 w 1348533"/>
              <a:gd name="connsiteY3" fmla="*/ 784924 h 1402480"/>
              <a:gd name="connsiteX4" fmla="*/ 1225463 w 1348533"/>
              <a:gd name="connsiteY4" fmla="*/ 136062 h 1402480"/>
              <a:gd name="connsiteX5" fmla="*/ 818860 w 1348533"/>
              <a:gd name="connsiteY5" fmla="*/ 11968 h 1402480"/>
              <a:gd name="connsiteX6" fmla="*/ 117939 w 1348533"/>
              <a:gd name="connsiteY6" fmla="*/ 81841 h 1402480"/>
              <a:gd name="connsiteX7" fmla="*/ 45656 w 1348533"/>
              <a:gd name="connsiteY7" fmla="*/ 842050 h 1402480"/>
              <a:gd name="connsiteX0" fmla="*/ 82146 w 1385023"/>
              <a:gd name="connsiteY0" fmla="*/ 838281 h 1398711"/>
              <a:gd name="connsiteX1" fmla="*/ 619850 w 1385023"/>
              <a:gd name="connsiteY1" fmla="*/ 1350643 h 1398711"/>
              <a:gd name="connsiteX2" fmla="*/ 1207287 w 1385023"/>
              <a:gd name="connsiteY2" fmla="*/ 1312409 h 1398711"/>
              <a:gd name="connsiteX3" fmla="*/ 1383822 w 1385023"/>
              <a:gd name="connsiteY3" fmla="*/ 781155 h 1398711"/>
              <a:gd name="connsiteX4" fmla="*/ 1261953 w 1385023"/>
              <a:gd name="connsiteY4" fmla="*/ 132293 h 1398711"/>
              <a:gd name="connsiteX5" fmla="*/ 855350 w 1385023"/>
              <a:gd name="connsiteY5" fmla="*/ 8199 h 1398711"/>
              <a:gd name="connsiteX6" fmla="*/ 76675 w 1385023"/>
              <a:gd name="connsiteY6" fmla="*/ 87128 h 1398711"/>
              <a:gd name="connsiteX7" fmla="*/ 82146 w 1385023"/>
              <a:gd name="connsiteY7" fmla="*/ 838281 h 1398711"/>
              <a:gd name="connsiteX0" fmla="*/ 143752 w 1360236"/>
              <a:gd name="connsiteY0" fmla="*/ 853373 h 1397639"/>
              <a:gd name="connsiteX1" fmla="*/ 595063 w 1360236"/>
              <a:gd name="connsiteY1" fmla="*/ 1350643 h 1397639"/>
              <a:gd name="connsiteX2" fmla="*/ 1182500 w 1360236"/>
              <a:gd name="connsiteY2" fmla="*/ 1312409 h 1397639"/>
              <a:gd name="connsiteX3" fmla="*/ 1359035 w 1360236"/>
              <a:gd name="connsiteY3" fmla="*/ 781155 h 1397639"/>
              <a:gd name="connsiteX4" fmla="*/ 1237166 w 1360236"/>
              <a:gd name="connsiteY4" fmla="*/ 132293 h 1397639"/>
              <a:gd name="connsiteX5" fmla="*/ 830563 w 1360236"/>
              <a:gd name="connsiteY5" fmla="*/ 8199 h 1397639"/>
              <a:gd name="connsiteX6" fmla="*/ 51888 w 1360236"/>
              <a:gd name="connsiteY6" fmla="*/ 87128 h 1397639"/>
              <a:gd name="connsiteX7" fmla="*/ 143752 w 1360236"/>
              <a:gd name="connsiteY7" fmla="*/ 853373 h 1397639"/>
              <a:gd name="connsiteX0" fmla="*/ 167229 w 1407220"/>
              <a:gd name="connsiteY0" fmla="*/ 835583 h 1379849"/>
              <a:gd name="connsiteX1" fmla="*/ 618540 w 1407220"/>
              <a:gd name="connsiteY1" fmla="*/ 1332853 h 1379849"/>
              <a:gd name="connsiteX2" fmla="*/ 1205977 w 1407220"/>
              <a:gd name="connsiteY2" fmla="*/ 1294619 h 1379849"/>
              <a:gd name="connsiteX3" fmla="*/ 1382512 w 1407220"/>
              <a:gd name="connsiteY3" fmla="*/ 763365 h 1379849"/>
              <a:gd name="connsiteX4" fmla="*/ 1260643 w 1407220"/>
              <a:gd name="connsiteY4" fmla="*/ 114503 h 1379849"/>
              <a:gd name="connsiteX5" fmla="*/ 75365 w 1407220"/>
              <a:gd name="connsiteY5" fmla="*/ 69338 h 1379849"/>
              <a:gd name="connsiteX6" fmla="*/ 167229 w 1407220"/>
              <a:gd name="connsiteY6" fmla="*/ 835583 h 1379849"/>
              <a:gd name="connsiteX0" fmla="*/ 167229 w 1388338"/>
              <a:gd name="connsiteY0" fmla="*/ 909292 h 1453558"/>
              <a:gd name="connsiteX1" fmla="*/ 618540 w 1388338"/>
              <a:gd name="connsiteY1" fmla="*/ 1406562 h 1453558"/>
              <a:gd name="connsiteX2" fmla="*/ 1205977 w 1388338"/>
              <a:gd name="connsiteY2" fmla="*/ 1368328 h 1453558"/>
              <a:gd name="connsiteX3" fmla="*/ 1382512 w 1388338"/>
              <a:gd name="connsiteY3" fmla="*/ 837074 h 1453558"/>
              <a:gd name="connsiteX4" fmla="*/ 1036021 w 1388338"/>
              <a:gd name="connsiteY4" fmla="*/ 55398 h 1453558"/>
              <a:gd name="connsiteX5" fmla="*/ 75365 w 1388338"/>
              <a:gd name="connsiteY5" fmla="*/ 143047 h 1453558"/>
              <a:gd name="connsiteX6" fmla="*/ 167229 w 1388338"/>
              <a:gd name="connsiteY6" fmla="*/ 909292 h 1453558"/>
              <a:gd name="connsiteX0" fmla="*/ 124303 w 1345412"/>
              <a:gd name="connsiteY0" fmla="*/ 885237 h 1429503"/>
              <a:gd name="connsiteX1" fmla="*/ 575614 w 1345412"/>
              <a:gd name="connsiteY1" fmla="*/ 1382507 h 1429503"/>
              <a:gd name="connsiteX2" fmla="*/ 1163051 w 1345412"/>
              <a:gd name="connsiteY2" fmla="*/ 1344273 h 1429503"/>
              <a:gd name="connsiteX3" fmla="*/ 1339586 w 1345412"/>
              <a:gd name="connsiteY3" fmla="*/ 813019 h 1429503"/>
              <a:gd name="connsiteX4" fmla="*/ 993095 w 1345412"/>
              <a:gd name="connsiteY4" fmla="*/ 31343 h 1429503"/>
              <a:gd name="connsiteX5" fmla="*/ 90034 w 1345412"/>
              <a:gd name="connsiteY5" fmla="*/ 212565 h 1429503"/>
              <a:gd name="connsiteX6" fmla="*/ 124303 w 1345412"/>
              <a:gd name="connsiteY6" fmla="*/ 885237 h 1429503"/>
              <a:gd name="connsiteX0" fmla="*/ 104890 w 1325999"/>
              <a:gd name="connsiteY0" fmla="*/ 890182 h 1434448"/>
              <a:gd name="connsiteX1" fmla="*/ 556201 w 1325999"/>
              <a:gd name="connsiteY1" fmla="*/ 1387452 h 1434448"/>
              <a:gd name="connsiteX2" fmla="*/ 1143638 w 1325999"/>
              <a:gd name="connsiteY2" fmla="*/ 1349218 h 1434448"/>
              <a:gd name="connsiteX3" fmla="*/ 1320173 w 1325999"/>
              <a:gd name="connsiteY3" fmla="*/ 817964 h 1434448"/>
              <a:gd name="connsiteX4" fmla="*/ 973682 w 1325999"/>
              <a:gd name="connsiteY4" fmla="*/ 36288 h 1434448"/>
              <a:gd name="connsiteX5" fmla="*/ 99419 w 1325999"/>
              <a:gd name="connsiteY5" fmla="*/ 193362 h 1434448"/>
              <a:gd name="connsiteX6" fmla="*/ 104890 w 1325999"/>
              <a:gd name="connsiteY6" fmla="*/ 890182 h 1434448"/>
              <a:gd name="connsiteX0" fmla="*/ 104890 w 1327212"/>
              <a:gd name="connsiteY0" fmla="*/ 951371 h 1495637"/>
              <a:gd name="connsiteX1" fmla="*/ 556201 w 1327212"/>
              <a:gd name="connsiteY1" fmla="*/ 1448641 h 1495637"/>
              <a:gd name="connsiteX2" fmla="*/ 1143638 w 1327212"/>
              <a:gd name="connsiteY2" fmla="*/ 1410407 h 1495637"/>
              <a:gd name="connsiteX3" fmla="*/ 1320173 w 1327212"/>
              <a:gd name="connsiteY3" fmla="*/ 879153 h 1495637"/>
              <a:gd name="connsiteX4" fmla="*/ 950643 w 1327212"/>
              <a:gd name="connsiteY4" fmla="*/ 28052 h 1495637"/>
              <a:gd name="connsiteX5" fmla="*/ 99419 w 1327212"/>
              <a:gd name="connsiteY5" fmla="*/ 254551 h 1495637"/>
              <a:gd name="connsiteX6" fmla="*/ 104890 w 1327212"/>
              <a:gd name="connsiteY6" fmla="*/ 951371 h 1495637"/>
              <a:gd name="connsiteX0" fmla="*/ 104890 w 1334403"/>
              <a:gd name="connsiteY0" fmla="*/ 951371 h 1495637"/>
              <a:gd name="connsiteX1" fmla="*/ 556201 w 1334403"/>
              <a:gd name="connsiteY1" fmla="*/ 1448641 h 1495637"/>
              <a:gd name="connsiteX2" fmla="*/ 1143638 w 1334403"/>
              <a:gd name="connsiteY2" fmla="*/ 1410407 h 1495637"/>
              <a:gd name="connsiteX3" fmla="*/ 1320173 w 1334403"/>
              <a:gd name="connsiteY3" fmla="*/ 879153 h 1495637"/>
              <a:gd name="connsiteX4" fmla="*/ 826813 w 1334403"/>
              <a:gd name="connsiteY4" fmla="*/ 28052 h 1495637"/>
              <a:gd name="connsiteX5" fmla="*/ 99419 w 1334403"/>
              <a:gd name="connsiteY5" fmla="*/ 254551 h 1495637"/>
              <a:gd name="connsiteX6" fmla="*/ 104890 w 1334403"/>
              <a:gd name="connsiteY6" fmla="*/ 951371 h 1495637"/>
              <a:gd name="connsiteX0" fmla="*/ 104890 w 1332827"/>
              <a:gd name="connsiteY0" fmla="*/ 984571 h 1528837"/>
              <a:gd name="connsiteX1" fmla="*/ 556201 w 1332827"/>
              <a:gd name="connsiteY1" fmla="*/ 1481841 h 1528837"/>
              <a:gd name="connsiteX2" fmla="*/ 1143638 w 1332827"/>
              <a:gd name="connsiteY2" fmla="*/ 1443607 h 1528837"/>
              <a:gd name="connsiteX3" fmla="*/ 1320173 w 1332827"/>
              <a:gd name="connsiteY3" fmla="*/ 912353 h 1528837"/>
              <a:gd name="connsiteX4" fmla="*/ 852731 w 1332827"/>
              <a:gd name="connsiteY4" fmla="*/ 25031 h 1528837"/>
              <a:gd name="connsiteX5" fmla="*/ 99419 w 1332827"/>
              <a:gd name="connsiteY5" fmla="*/ 287751 h 1528837"/>
              <a:gd name="connsiteX6" fmla="*/ 104890 w 1332827"/>
              <a:gd name="connsiteY6" fmla="*/ 984571 h 1528837"/>
              <a:gd name="connsiteX0" fmla="*/ 113675 w 1392808"/>
              <a:gd name="connsiteY0" fmla="*/ 697060 h 1241326"/>
              <a:gd name="connsiteX1" fmla="*/ 564986 w 1392808"/>
              <a:gd name="connsiteY1" fmla="*/ 1194330 h 1241326"/>
              <a:gd name="connsiteX2" fmla="*/ 1152423 w 1392808"/>
              <a:gd name="connsiteY2" fmla="*/ 1156096 h 1241326"/>
              <a:gd name="connsiteX3" fmla="*/ 1328958 w 1392808"/>
              <a:gd name="connsiteY3" fmla="*/ 624842 h 1241326"/>
              <a:gd name="connsiteX4" fmla="*/ 108204 w 1392808"/>
              <a:gd name="connsiteY4" fmla="*/ 240 h 1241326"/>
              <a:gd name="connsiteX5" fmla="*/ 113675 w 1392808"/>
              <a:gd name="connsiteY5" fmla="*/ 697060 h 1241326"/>
              <a:gd name="connsiteX0" fmla="*/ 113675 w 1328479"/>
              <a:gd name="connsiteY0" fmla="*/ 700556 h 1270430"/>
              <a:gd name="connsiteX1" fmla="*/ 564986 w 1328479"/>
              <a:gd name="connsiteY1" fmla="*/ 1197826 h 1270430"/>
              <a:gd name="connsiteX2" fmla="*/ 1152423 w 1328479"/>
              <a:gd name="connsiteY2" fmla="*/ 1159592 h 1270430"/>
              <a:gd name="connsiteX3" fmla="*/ 1251204 w 1328479"/>
              <a:gd name="connsiteY3" fmla="*/ 190658 h 1270430"/>
              <a:gd name="connsiteX4" fmla="*/ 108204 w 1328479"/>
              <a:gd name="connsiteY4" fmla="*/ 3736 h 1270430"/>
              <a:gd name="connsiteX5" fmla="*/ 113675 w 1328479"/>
              <a:gd name="connsiteY5" fmla="*/ 700556 h 1270430"/>
              <a:gd name="connsiteX0" fmla="*/ 113675 w 1278154"/>
              <a:gd name="connsiteY0" fmla="*/ 989104 h 1558978"/>
              <a:gd name="connsiteX1" fmla="*/ 564986 w 1278154"/>
              <a:gd name="connsiteY1" fmla="*/ 1486374 h 1558978"/>
              <a:gd name="connsiteX2" fmla="*/ 1152423 w 1278154"/>
              <a:gd name="connsiteY2" fmla="*/ 1448140 h 1558978"/>
              <a:gd name="connsiteX3" fmla="*/ 1251204 w 1278154"/>
              <a:gd name="connsiteY3" fmla="*/ 479206 h 1558978"/>
              <a:gd name="connsiteX4" fmla="*/ 789573 w 1278154"/>
              <a:gd name="connsiteY4" fmla="*/ 3172 h 1558978"/>
              <a:gd name="connsiteX5" fmla="*/ 108204 w 1278154"/>
              <a:gd name="connsiteY5" fmla="*/ 292284 h 1558978"/>
              <a:gd name="connsiteX6" fmla="*/ 113675 w 1278154"/>
              <a:gd name="connsiteY6" fmla="*/ 989104 h 1558978"/>
              <a:gd name="connsiteX0" fmla="*/ 65163 w 1229642"/>
              <a:gd name="connsiteY0" fmla="*/ 989104 h 1558978"/>
              <a:gd name="connsiteX1" fmla="*/ 516474 w 1229642"/>
              <a:gd name="connsiteY1" fmla="*/ 1486374 h 1558978"/>
              <a:gd name="connsiteX2" fmla="*/ 1103911 w 1229642"/>
              <a:gd name="connsiteY2" fmla="*/ 1448140 h 1558978"/>
              <a:gd name="connsiteX3" fmla="*/ 1202692 w 1229642"/>
              <a:gd name="connsiteY3" fmla="*/ 479206 h 1558978"/>
              <a:gd name="connsiteX4" fmla="*/ 741061 w 1229642"/>
              <a:gd name="connsiteY4" fmla="*/ 3172 h 1558978"/>
              <a:gd name="connsiteX5" fmla="*/ 59692 w 1229642"/>
              <a:gd name="connsiteY5" fmla="*/ 292284 h 1558978"/>
              <a:gd name="connsiteX6" fmla="*/ 65163 w 1229642"/>
              <a:gd name="connsiteY6" fmla="*/ 989104 h 1558978"/>
              <a:gd name="connsiteX0" fmla="*/ 65163 w 1229642"/>
              <a:gd name="connsiteY0" fmla="*/ 990882 h 1560756"/>
              <a:gd name="connsiteX1" fmla="*/ 516474 w 1229642"/>
              <a:gd name="connsiteY1" fmla="*/ 1488152 h 1560756"/>
              <a:gd name="connsiteX2" fmla="*/ 1103911 w 1229642"/>
              <a:gd name="connsiteY2" fmla="*/ 1449918 h 1560756"/>
              <a:gd name="connsiteX3" fmla="*/ 1202692 w 1229642"/>
              <a:gd name="connsiteY3" fmla="*/ 480984 h 1560756"/>
              <a:gd name="connsiteX4" fmla="*/ 741061 w 1229642"/>
              <a:gd name="connsiteY4" fmla="*/ 4950 h 1560756"/>
              <a:gd name="connsiteX5" fmla="*/ 59692 w 1229642"/>
              <a:gd name="connsiteY5" fmla="*/ 294062 h 1560756"/>
              <a:gd name="connsiteX6" fmla="*/ 65163 w 1229642"/>
              <a:gd name="connsiteY6" fmla="*/ 990882 h 1560756"/>
              <a:gd name="connsiteX0" fmla="*/ 65163 w 1230278"/>
              <a:gd name="connsiteY0" fmla="*/ 1032073 h 1601947"/>
              <a:gd name="connsiteX1" fmla="*/ 516474 w 1230278"/>
              <a:gd name="connsiteY1" fmla="*/ 1529343 h 1601947"/>
              <a:gd name="connsiteX2" fmla="*/ 1103911 w 1230278"/>
              <a:gd name="connsiteY2" fmla="*/ 1491109 h 1601947"/>
              <a:gd name="connsiteX3" fmla="*/ 1202692 w 1230278"/>
              <a:gd name="connsiteY3" fmla="*/ 522175 h 1601947"/>
              <a:gd name="connsiteX4" fmla="*/ 732421 w 1230278"/>
              <a:gd name="connsiteY4" fmla="*/ 3883 h 1601947"/>
              <a:gd name="connsiteX5" fmla="*/ 59692 w 1230278"/>
              <a:gd name="connsiteY5" fmla="*/ 335253 h 1601947"/>
              <a:gd name="connsiteX6" fmla="*/ 65163 w 1230278"/>
              <a:gd name="connsiteY6" fmla="*/ 1032073 h 1601947"/>
              <a:gd name="connsiteX0" fmla="*/ 65163 w 1230278"/>
              <a:gd name="connsiteY0" fmla="*/ 1032073 h 1601947"/>
              <a:gd name="connsiteX1" fmla="*/ 516474 w 1230278"/>
              <a:gd name="connsiteY1" fmla="*/ 1529343 h 1601947"/>
              <a:gd name="connsiteX2" fmla="*/ 1103911 w 1230278"/>
              <a:gd name="connsiteY2" fmla="*/ 1491109 h 1601947"/>
              <a:gd name="connsiteX3" fmla="*/ 1202692 w 1230278"/>
              <a:gd name="connsiteY3" fmla="*/ 522175 h 1601947"/>
              <a:gd name="connsiteX4" fmla="*/ 732421 w 1230278"/>
              <a:gd name="connsiteY4" fmla="*/ 3883 h 1601947"/>
              <a:gd name="connsiteX5" fmla="*/ 59692 w 1230278"/>
              <a:gd name="connsiteY5" fmla="*/ 335253 h 1601947"/>
              <a:gd name="connsiteX6" fmla="*/ 65163 w 1230278"/>
              <a:gd name="connsiteY6" fmla="*/ 1032073 h 160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0278" h="1601947">
                <a:moveTo>
                  <a:pt x="65163" y="1032073"/>
                </a:moveTo>
                <a:cubicBezTo>
                  <a:pt x="143693" y="1249199"/>
                  <a:pt x="343349" y="1452837"/>
                  <a:pt x="516474" y="1529343"/>
                </a:cubicBezTo>
                <a:cubicBezTo>
                  <a:pt x="689599" y="1605849"/>
                  <a:pt x="989541" y="1658970"/>
                  <a:pt x="1103911" y="1491109"/>
                </a:cubicBezTo>
                <a:cubicBezTo>
                  <a:pt x="1218281" y="1323248"/>
                  <a:pt x="1264607" y="770046"/>
                  <a:pt x="1202692" y="522175"/>
                </a:cubicBezTo>
                <a:cubicBezTo>
                  <a:pt x="1140777" y="274304"/>
                  <a:pt x="1000675" y="10889"/>
                  <a:pt x="732421" y="3883"/>
                </a:cubicBezTo>
                <a:cubicBezTo>
                  <a:pt x="541921" y="-27271"/>
                  <a:pt x="146424" y="133200"/>
                  <a:pt x="59692" y="335253"/>
                </a:cubicBezTo>
                <a:cubicBezTo>
                  <a:pt x="-27664" y="561601"/>
                  <a:pt x="-13367" y="814947"/>
                  <a:pt x="65163" y="1032073"/>
                </a:cubicBezTo>
                <a:close/>
              </a:path>
            </a:pathLst>
          </a:custGeom>
          <a:solidFill>
            <a:schemeClr val="accent6">
              <a:alpha val="19000"/>
            </a:schemeClr>
          </a:solidFill>
          <a:ln w="3810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548562" y="2004187"/>
            <a:ext cx="1113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effectLst>
                  <a:glow rad="101600">
                    <a:schemeClr val="accent6">
                      <a:alpha val="75000"/>
                    </a:schemeClr>
                  </a:glow>
                </a:effectLst>
              </a:rPr>
              <a:t>Look here</a:t>
            </a:r>
            <a:endParaRPr lang="en-US" dirty="0">
              <a:solidFill>
                <a:schemeClr val="bg2"/>
              </a:solidFill>
              <a:effectLst>
                <a:glow rad="101600">
                  <a:schemeClr val="accent6">
                    <a:alpha val="75000"/>
                  </a:schemeClr>
                </a:glow>
              </a:effectLst>
            </a:endParaRP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668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Dark photon production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0662" y="3595887"/>
            <a:ext cx="7743632" cy="1592241"/>
          </a:xfrm>
          <a:noFill/>
        </p:spPr>
        <p:txBody>
          <a:bodyPr>
            <a:noAutofit/>
          </a:bodyPr>
          <a:lstStyle/>
          <a:p>
            <a:pPr indent="-285750">
              <a:buClr>
                <a:schemeClr val="bg1"/>
              </a:buClr>
              <a:buFont typeface="Wingdings" charset="2"/>
              <a:buChar char="§"/>
            </a:pPr>
            <a:r>
              <a:rPr lang="en-US" sz="2400" i="1" dirty="0">
                <a:solidFill>
                  <a:schemeClr val="bg1"/>
                </a:solidFill>
              </a:rPr>
              <a:t>A’ </a:t>
            </a:r>
            <a:r>
              <a:rPr lang="en-US" sz="2400" dirty="0" smtClean="0">
                <a:solidFill>
                  <a:schemeClr val="bg1"/>
                </a:solidFill>
              </a:rPr>
              <a:t>can </a:t>
            </a:r>
            <a:r>
              <a:rPr lang="en-US" sz="2400" dirty="0">
                <a:solidFill>
                  <a:schemeClr val="bg1"/>
                </a:solidFill>
              </a:rPr>
              <a:t>be produced in </a:t>
            </a:r>
            <a:r>
              <a:rPr lang="en-US" sz="2400" dirty="0" smtClean="0">
                <a:solidFill>
                  <a:schemeClr val="bg1"/>
                </a:solidFill>
              </a:rPr>
              <a:t>electron </a:t>
            </a:r>
            <a:r>
              <a:rPr lang="en-US" sz="2400" dirty="0">
                <a:solidFill>
                  <a:schemeClr val="bg1"/>
                </a:solidFill>
              </a:rPr>
              <a:t>collision on target by:</a:t>
            </a:r>
          </a:p>
          <a:p>
            <a:pPr marL="692150" lvl="1">
              <a:buClr>
                <a:schemeClr val="bg1"/>
              </a:buClr>
              <a:buFont typeface="Wingdings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Bremsstrahlung: </a:t>
            </a:r>
            <a:r>
              <a:rPr lang="en-US" sz="2000" dirty="0" smtClean="0">
                <a:solidFill>
                  <a:srgbClr val="FFFFFF"/>
                </a:solidFill>
              </a:rPr>
              <a:t>e N </a:t>
            </a:r>
            <a:r>
              <a:rPr lang="it-IT" sz="2000" dirty="0" smtClean="0">
                <a:solidFill>
                  <a:schemeClr val="bg1"/>
                </a:solidFill>
                <a:sym typeface="Symbol"/>
              </a:rPr>
              <a:t> </a:t>
            </a:r>
            <a:r>
              <a:rPr lang="en-US" sz="2000" dirty="0" smtClean="0">
                <a:solidFill>
                  <a:srgbClr val="FFFFFF"/>
                </a:solidFill>
              </a:rPr>
              <a:t>e</a:t>
            </a:r>
            <a:r>
              <a:rPr lang="en-US" sz="2000" baseline="30000" dirty="0">
                <a:solidFill>
                  <a:srgbClr val="FFFFFF"/>
                </a:solidFill>
              </a:rPr>
              <a:t> </a:t>
            </a:r>
            <a:r>
              <a:rPr lang="en-US" sz="2000" dirty="0" smtClean="0">
                <a:solidFill>
                  <a:srgbClr val="FFFFFF"/>
                </a:solidFill>
              </a:rPr>
              <a:t>N </a:t>
            </a:r>
            <a:r>
              <a:rPr lang="en-US" sz="2000" i="1" dirty="0" smtClean="0">
                <a:solidFill>
                  <a:srgbClr val="FFFFFF"/>
                </a:solidFill>
              </a:rPr>
              <a:t>A</a:t>
            </a:r>
            <a:r>
              <a:rPr lang="en-US" sz="2000" i="1" dirty="0">
                <a:solidFill>
                  <a:srgbClr val="FFFFFF"/>
                </a:solidFill>
              </a:rPr>
              <a:t>’</a:t>
            </a:r>
          </a:p>
          <a:p>
            <a:pPr marL="692150" lvl="1">
              <a:buClr>
                <a:schemeClr val="bg1"/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Annihilation: e</a:t>
            </a:r>
            <a:r>
              <a:rPr lang="en-US" sz="2000" baseline="30000" dirty="0" smtClean="0">
                <a:solidFill>
                  <a:schemeClr val="bg1"/>
                </a:solidFill>
              </a:rPr>
              <a:t>+ </a:t>
            </a:r>
            <a:r>
              <a:rPr lang="en-US" sz="2000" dirty="0" smtClean="0">
                <a:solidFill>
                  <a:schemeClr val="bg1"/>
                </a:solidFill>
              </a:rPr>
              <a:t>e</a:t>
            </a:r>
            <a:r>
              <a:rPr lang="en-US" sz="2000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r>
              <a:rPr lang="it-IT" sz="2000" dirty="0" smtClean="0">
                <a:solidFill>
                  <a:schemeClr val="bg1"/>
                </a:solidFill>
                <a:sym typeface="Symbol"/>
              </a:rPr>
              <a:t> </a:t>
            </a:r>
            <a:r>
              <a:rPr lang="en-US" sz="2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g </a:t>
            </a:r>
            <a:r>
              <a:rPr lang="en-US" sz="2000" i="1" dirty="0" smtClean="0">
                <a:solidFill>
                  <a:schemeClr val="bg1"/>
                </a:solidFill>
              </a:rPr>
              <a:t>A</a:t>
            </a:r>
            <a:r>
              <a:rPr lang="en-US" sz="2000" i="1" dirty="0">
                <a:solidFill>
                  <a:schemeClr val="bg1"/>
                </a:solidFill>
              </a:rPr>
              <a:t>’</a:t>
            </a:r>
          </a:p>
          <a:p>
            <a:pPr marL="692150" lvl="1">
              <a:buClr>
                <a:schemeClr val="bg1"/>
              </a:buClr>
              <a:buFont typeface="Wingdings" charset="2"/>
              <a:buChar char="§"/>
            </a:pPr>
            <a:r>
              <a:rPr lang="en-US" sz="2000" dirty="0">
                <a:solidFill>
                  <a:srgbClr val="C4BD97"/>
                </a:solidFill>
              </a:rPr>
              <a:t>Meson </a:t>
            </a:r>
            <a:r>
              <a:rPr lang="en-US" sz="2000" dirty="0" smtClean="0">
                <a:solidFill>
                  <a:srgbClr val="C4BD97"/>
                </a:solidFill>
              </a:rPr>
              <a:t>decays</a:t>
            </a:r>
            <a:endParaRPr lang="en-US" sz="2000" dirty="0">
              <a:solidFill>
                <a:srgbClr val="C4BD97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22914" y="2257467"/>
            <a:ext cx="54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65062" y="2257467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 rot="13146240">
            <a:off x="1548354" y="2765459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655410" y="3260699"/>
            <a:ext cx="193675" cy="190274"/>
          </a:xfrm>
          <a:prstGeom prst="ellipse">
            <a:avLst/>
          </a:prstGeom>
          <a:noFill/>
          <a:ln w="19050" cmpd="sng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stCxn id="23" idx="1"/>
            <a:endCxn id="23" idx="5"/>
          </p:cNvCxnSpPr>
          <p:nvPr/>
        </p:nvCxnSpPr>
        <p:spPr>
          <a:xfrm>
            <a:off x="1683773" y="3288564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3" idx="3"/>
            <a:endCxn id="23" idx="7"/>
          </p:cNvCxnSpPr>
          <p:nvPr/>
        </p:nvCxnSpPr>
        <p:spPr>
          <a:xfrm flipV="1">
            <a:off x="1683773" y="3288564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715111" y="2697452"/>
            <a:ext cx="602631" cy="1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 rot="16421158">
            <a:off x="1006360" y="1867675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470537" y="1571013"/>
            <a:ext cx="489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96411" y="2826261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383" y="2002958"/>
            <a:ext cx="479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12281" y="2518333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99943" y="1354434"/>
            <a:ext cx="766977" cy="4401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666920" y="1794553"/>
            <a:ext cx="0" cy="88023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3899943" y="2674791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 rot="16200000">
            <a:off x="4698090" y="1401746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 rot="6136886" flipV="1">
            <a:off x="4656815" y="2676373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917038" y="1532140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17038" y="3114910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156684" y="1277881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156684" y="2943355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8090" y="954555"/>
            <a:ext cx="1335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Bremsstrahlung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48982" y="954555"/>
            <a:ext cx="1070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Annihilation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6566704" y="2464598"/>
            <a:ext cx="766977" cy="64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566704" y="2013324"/>
            <a:ext cx="60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p</a:t>
            </a:r>
            <a:r>
              <a:rPr lang="en-US" i="1" baseline="30000" dirty="0" smtClean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0</a:t>
            </a:r>
            <a:r>
              <a:rPr lang="en-US" i="1" dirty="0" smtClean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,h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53" name="Freeform 52"/>
          <p:cNvSpPr/>
          <p:nvPr/>
        </p:nvSpPr>
        <p:spPr>
          <a:xfrm rot="16200000">
            <a:off x="8062592" y="1783800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 rot="6136886" flipV="1">
            <a:off x="8028409" y="2714068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492469" y="2930245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459894" y="1514242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42218" y="953066"/>
            <a:ext cx="1154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4BD97"/>
                </a:solidFill>
              </a:rPr>
              <a:t>Meson decay</a:t>
            </a:r>
            <a:endParaRPr lang="en-US" sz="1400" dirty="0">
              <a:solidFill>
                <a:srgbClr val="C4BD97"/>
              </a:solidFill>
            </a:endParaRPr>
          </a:p>
        </p:txBody>
      </p:sp>
      <p:cxnSp>
        <p:nvCxnSpPr>
          <p:cNvPr id="62" name="Straight Connector 61"/>
          <p:cNvCxnSpPr>
            <a:stCxn id="53" idx="0"/>
          </p:cNvCxnSpPr>
          <p:nvPr/>
        </p:nvCxnSpPr>
        <p:spPr>
          <a:xfrm flipH="1">
            <a:off x="7333681" y="2181087"/>
            <a:ext cx="698980" cy="28996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6" idx="1"/>
          </p:cNvCxnSpPr>
          <p:nvPr/>
        </p:nvCxnSpPr>
        <p:spPr>
          <a:xfrm flipH="1" flipV="1">
            <a:off x="7333681" y="2464598"/>
            <a:ext cx="735713" cy="27191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53" idx="1"/>
            <a:endCxn id="56" idx="0"/>
          </p:cNvCxnSpPr>
          <p:nvPr/>
        </p:nvCxnSpPr>
        <p:spPr>
          <a:xfrm flipH="1">
            <a:off x="8042436" y="2153856"/>
            <a:ext cx="23743" cy="54892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093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Dark photon visible decays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21</a:t>
            </a:fld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086480" y="4673268"/>
            <a:ext cx="295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 portal to the hidden sector: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354580" y="979042"/>
            <a:ext cx="7956300" cy="452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Assume that </a:t>
            </a:r>
            <a:r>
              <a:rPr lang="en-US" sz="1800" dirty="0" smtClean="0">
                <a:solidFill>
                  <a:srgbClr val="FFFF00"/>
                </a:solidFill>
              </a:rPr>
              <a:t>no additional </a:t>
            </a:r>
            <a:r>
              <a:rPr lang="en-US" sz="1800" b="1" dirty="0" smtClean="0">
                <a:solidFill>
                  <a:srgbClr val="FFFF00"/>
                </a:solidFill>
              </a:rPr>
              <a:t>lighter</a:t>
            </a:r>
            <a:r>
              <a:rPr lang="en-US" sz="1800" dirty="0" smtClean="0">
                <a:solidFill>
                  <a:srgbClr val="FFFF00"/>
                </a:solidFill>
              </a:rPr>
              <a:t> states </a:t>
            </a:r>
            <a:r>
              <a:rPr lang="en-US" sz="1800" dirty="0" smtClean="0"/>
              <a:t>exists in the dark sector with m</a:t>
            </a:r>
            <a:r>
              <a:rPr lang="en-US" sz="1800" baseline="-25000" dirty="0" smtClean="0">
                <a:latin typeface="Symbol" charset="2"/>
                <a:cs typeface="Symbol" charset="2"/>
              </a:rPr>
              <a:t>c</a:t>
            </a:r>
            <a:r>
              <a:rPr lang="en-US" sz="1800" dirty="0" smtClean="0"/>
              <a:t>&lt;m</a:t>
            </a:r>
            <a:r>
              <a:rPr lang="en-US" sz="1800" i="1" baseline="-25000" dirty="0" smtClean="0"/>
              <a:t>A</a:t>
            </a:r>
            <a:r>
              <a:rPr lang="en-US" sz="1800" baseline="-25000" dirty="0" smtClean="0"/>
              <a:t>’</a:t>
            </a:r>
            <a:r>
              <a:rPr lang="en-US" sz="1800" dirty="0" smtClean="0"/>
              <a:t>/2</a:t>
            </a:r>
          </a:p>
          <a:p>
            <a:r>
              <a:rPr lang="en-US" sz="1800" dirty="0" smtClean="0"/>
              <a:t>Dark photon couples to SM particles </a:t>
            </a:r>
            <a:r>
              <a:rPr lang="en-US" sz="1800" dirty="0" smtClean="0">
                <a:solidFill>
                  <a:srgbClr val="FFFF00"/>
                </a:solidFill>
              </a:rPr>
              <a:t>through kinetic mixing only</a:t>
            </a:r>
            <a:r>
              <a:rPr lang="en-US" sz="1800" dirty="0" smtClean="0"/>
              <a:t> (with same coupling </a:t>
            </a:r>
            <a:r>
              <a:rPr lang="en-US" sz="1800" dirty="0" err="1" smtClean="0">
                <a:latin typeface="Symbol" charset="2"/>
                <a:cs typeface="Symbol" charset="2"/>
              </a:rPr>
              <a:t>e</a:t>
            </a:r>
            <a:r>
              <a:rPr lang="en-US" sz="1800" i="1" dirty="0" err="1" smtClean="0"/>
              <a:t>q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For </a:t>
            </a:r>
            <a:r>
              <a:rPr lang="en-US" sz="1800" dirty="0" smtClean="0">
                <a:solidFill>
                  <a:srgbClr val="F79646"/>
                </a:solidFill>
              </a:rPr>
              <a:t>m</a:t>
            </a:r>
            <a:r>
              <a:rPr lang="en-US" sz="1800" i="1" baseline="-25000" dirty="0" smtClean="0">
                <a:solidFill>
                  <a:srgbClr val="F79646"/>
                </a:solidFill>
              </a:rPr>
              <a:t>A’</a:t>
            </a:r>
            <a:r>
              <a:rPr lang="en-US" sz="1800" dirty="0" smtClean="0">
                <a:solidFill>
                  <a:srgbClr val="F79646"/>
                </a:solidFill>
              </a:rPr>
              <a:t>&lt;2 m</a:t>
            </a:r>
            <a:r>
              <a:rPr lang="en-US" sz="1800" baseline="-25000" dirty="0" smtClean="0">
                <a:solidFill>
                  <a:srgbClr val="F79646"/>
                </a:solidFill>
                <a:latin typeface="Symbol" charset="2"/>
                <a:cs typeface="Symbol" charset="2"/>
              </a:rPr>
              <a:t>m</a:t>
            </a:r>
            <a:r>
              <a:rPr lang="en-US" sz="1800" dirty="0" smtClean="0">
                <a:solidFill>
                  <a:srgbClr val="F79646"/>
                </a:solidFill>
              </a:rPr>
              <a:t> </a:t>
            </a:r>
            <a:r>
              <a:rPr lang="en-US" sz="1800" dirty="0" smtClean="0"/>
              <a:t>only decays to </a:t>
            </a:r>
            <a:r>
              <a:rPr lang="en-US" sz="1800" dirty="0" err="1" smtClean="0">
                <a:solidFill>
                  <a:srgbClr val="F79646"/>
                </a:solidFill>
              </a:rPr>
              <a:t>e</a:t>
            </a:r>
            <a:r>
              <a:rPr lang="en-US" sz="1800" baseline="30000" dirty="0" err="1" smtClean="0">
                <a:solidFill>
                  <a:srgbClr val="F79646"/>
                </a:solidFill>
                <a:latin typeface="Symbol" charset="2"/>
                <a:cs typeface="Symbol" charset="2"/>
              </a:rPr>
              <a:t>+</a:t>
            </a:r>
            <a:r>
              <a:rPr lang="en-US" sz="1800" dirty="0" err="1" smtClean="0">
                <a:solidFill>
                  <a:srgbClr val="F79646"/>
                </a:solidFill>
              </a:rPr>
              <a:t>e</a:t>
            </a:r>
            <a:r>
              <a:rPr lang="en-US" sz="1800" baseline="30000" dirty="0" smtClean="0">
                <a:solidFill>
                  <a:srgbClr val="F79646"/>
                </a:solidFill>
                <a:latin typeface="Symbol" charset="2"/>
                <a:cs typeface="Symbol" charset="2"/>
              </a:rPr>
              <a:t>-</a:t>
            </a:r>
            <a:r>
              <a:rPr lang="en-US" sz="1800" dirty="0" smtClean="0">
                <a:solidFill>
                  <a:srgbClr val="F79646"/>
                </a:solidFill>
              </a:rPr>
              <a:t> </a:t>
            </a:r>
          </a:p>
          <a:p>
            <a:endParaRPr lang="en-US" sz="1800" dirty="0"/>
          </a:p>
        </p:txBody>
      </p:sp>
      <p:pic>
        <p:nvPicPr>
          <p:cNvPr id="38" name="Picture 37" descr="Screenshot 2014-04-28 12.38.39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96"/>
          <a:stretch/>
        </p:blipFill>
        <p:spPr>
          <a:xfrm>
            <a:off x="1763908" y="2585785"/>
            <a:ext cx="5427098" cy="3291633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</p:pic>
      <p:cxnSp>
        <p:nvCxnSpPr>
          <p:cNvPr id="41" name="Straight Connector 40"/>
          <p:cNvCxnSpPr/>
          <p:nvPr/>
        </p:nvCxnSpPr>
        <p:spPr>
          <a:xfrm>
            <a:off x="3383053" y="2782101"/>
            <a:ext cx="0" cy="2580106"/>
          </a:xfrm>
          <a:prstGeom prst="line">
            <a:avLst/>
          </a:prstGeom>
          <a:ln w="12700" cmpd="sng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682188" y="2782101"/>
            <a:ext cx="0" cy="2580106"/>
          </a:xfrm>
          <a:prstGeom prst="line">
            <a:avLst/>
          </a:prstGeom>
          <a:ln w="12700" cmpd="sng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34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Dark photon invisible decays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170" y="1600201"/>
            <a:ext cx="8229600" cy="12724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If </a:t>
            </a:r>
            <a:r>
              <a:rPr lang="en-US" sz="2000" dirty="0" smtClean="0">
                <a:latin typeface="Symbol" charset="2"/>
                <a:cs typeface="Symbol" charset="2"/>
              </a:rPr>
              <a:t>c</a:t>
            </a:r>
            <a:r>
              <a:rPr lang="en-US" sz="2000" dirty="0" smtClean="0"/>
              <a:t> state with </a:t>
            </a:r>
            <a:r>
              <a:rPr lang="en-US" sz="2000" dirty="0" smtClean="0">
                <a:solidFill>
                  <a:srgbClr val="FFFF00"/>
                </a:solidFill>
              </a:rPr>
              <a:t>U(1) charge </a:t>
            </a:r>
            <a:r>
              <a:rPr lang="en-US" sz="2000" i="1" dirty="0" err="1" smtClean="0">
                <a:solidFill>
                  <a:srgbClr val="FFFF00"/>
                </a:solidFill>
              </a:rPr>
              <a:t>q</a:t>
            </a:r>
            <a:r>
              <a:rPr lang="en-US" sz="2000" i="1" baseline="-25000" dirty="0" err="1" smtClean="0">
                <a:solidFill>
                  <a:srgbClr val="FFFF00"/>
                </a:solidFill>
              </a:rPr>
              <a:t>U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/>
              <a:t>and coupling constant </a:t>
            </a:r>
            <a:r>
              <a:rPr lang="en-US" sz="2000" i="1" dirty="0" err="1" smtClean="0">
                <a:solidFill>
                  <a:srgbClr val="FFFF00"/>
                </a:solidFill>
              </a:rPr>
              <a:t>g</a:t>
            </a:r>
            <a:r>
              <a:rPr lang="en-US" sz="2000" i="1" baseline="-25000" dirty="0" err="1" smtClean="0">
                <a:solidFill>
                  <a:srgbClr val="FFFF00"/>
                </a:solidFill>
              </a:rPr>
              <a:t>U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/>
              <a:t>exists in the dark sector with m</a:t>
            </a:r>
            <a:r>
              <a:rPr lang="en-US" sz="2000" baseline="-25000" dirty="0" smtClean="0">
                <a:latin typeface="Symbol" charset="2"/>
                <a:cs typeface="Symbol" charset="2"/>
              </a:rPr>
              <a:t>c</a:t>
            </a:r>
            <a:r>
              <a:rPr lang="en-US" sz="2000" dirty="0" smtClean="0"/>
              <a:t>&lt;m</a:t>
            </a:r>
            <a:r>
              <a:rPr lang="en-US" sz="2000" i="1" baseline="-25000" dirty="0" smtClean="0"/>
              <a:t>A</a:t>
            </a:r>
            <a:r>
              <a:rPr lang="en-US" sz="2000" baseline="-25000" dirty="0" smtClean="0"/>
              <a:t>’</a:t>
            </a:r>
            <a:r>
              <a:rPr lang="en-US" sz="2000" dirty="0" smtClean="0"/>
              <a:t>/2, the coupling to the </a:t>
            </a:r>
            <a:r>
              <a:rPr lang="en-US" sz="2000" i="1" dirty="0" smtClean="0"/>
              <a:t>A</a:t>
            </a:r>
            <a:r>
              <a:rPr lang="en-US" sz="2000" dirty="0" smtClean="0"/>
              <a:t>’ will be: </a:t>
            </a:r>
            <a:r>
              <a:rPr lang="en-US" sz="2000" i="1" dirty="0" err="1" smtClean="0">
                <a:solidFill>
                  <a:srgbClr val="FFFF00"/>
                </a:solidFill>
              </a:rPr>
              <a:t>q</a:t>
            </a:r>
            <a:r>
              <a:rPr lang="en-US" sz="2000" i="1" baseline="-25000" dirty="0" err="1" smtClean="0">
                <a:solidFill>
                  <a:srgbClr val="FFFF00"/>
                </a:solidFill>
              </a:rPr>
              <a:t>U</a:t>
            </a:r>
            <a:r>
              <a:rPr lang="en-US" sz="2000" i="1" dirty="0" err="1" smtClean="0">
                <a:solidFill>
                  <a:srgbClr val="FFFF00"/>
                </a:solidFill>
              </a:rPr>
              <a:t>g</a:t>
            </a:r>
            <a:r>
              <a:rPr lang="en-US" sz="2000" i="1" baseline="-25000" dirty="0" err="1">
                <a:solidFill>
                  <a:srgbClr val="FFFF00"/>
                </a:solidFill>
              </a:rPr>
              <a:t>U</a:t>
            </a:r>
            <a:endParaRPr lang="en-US" sz="2000" i="1" baseline="-25000" dirty="0" smtClean="0">
              <a:solidFill>
                <a:srgbClr val="FFFF00"/>
              </a:solidFill>
            </a:endParaRPr>
          </a:p>
          <a:p>
            <a:r>
              <a:rPr lang="en-US" sz="2000" i="1" dirty="0" smtClean="0"/>
              <a:t>A</a:t>
            </a:r>
            <a:r>
              <a:rPr lang="en-US" sz="2000" dirty="0" smtClean="0"/>
              <a:t>’</a:t>
            </a:r>
            <a:r>
              <a:rPr lang="it-IT" sz="2000" dirty="0" smtClean="0">
                <a:sym typeface="Symbol"/>
              </a:rPr>
              <a:t></a:t>
            </a:r>
            <a:r>
              <a:rPr lang="it-IT" sz="2000" dirty="0" smtClean="0">
                <a:latin typeface="Symbol" charset="2"/>
                <a:cs typeface="Symbol" charset="2"/>
                <a:sym typeface="Symbol"/>
              </a:rPr>
              <a:t>cc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</a:t>
            </a:r>
            <a:r>
              <a:rPr lang="it-IT" sz="2000" dirty="0" err="1" smtClean="0">
                <a:latin typeface="Calibri"/>
                <a:cs typeface="Calibri"/>
                <a:sym typeface="Symbol"/>
              </a:rPr>
              <a:t>will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be </a:t>
            </a:r>
            <a:r>
              <a:rPr lang="it-IT" sz="2000" dirty="0" err="1" smtClean="0">
                <a:latin typeface="Calibri"/>
                <a:cs typeface="Calibri"/>
                <a:sym typeface="Symbol"/>
              </a:rPr>
              <a:t>dominant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</a:t>
            </a:r>
            <a:r>
              <a:rPr lang="it-IT" sz="2000" dirty="0" err="1" smtClean="0">
                <a:latin typeface="Calibri"/>
                <a:cs typeface="Calibri"/>
                <a:sym typeface="Symbol"/>
              </a:rPr>
              <a:t>wrt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to </a:t>
            </a:r>
            <a:r>
              <a:rPr lang="it-IT" sz="2000" dirty="0" err="1" smtClean="0">
                <a:latin typeface="Calibri"/>
                <a:cs typeface="Calibri"/>
                <a:sym typeface="Symbol"/>
              </a:rPr>
              <a:t>visible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</a:t>
            </a:r>
            <a:r>
              <a:rPr lang="it-IT" sz="2000" dirty="0" err="1" smtClean="0">
                <a:latin typeface="Calibri"/>
                <a:cs typeface="Calibri"/>
                <a:sym typeface="Symbol"/>
              </a:rPr>
              <a:t>decays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for </a:t>
            </a:r>
            <a:r>
              <a:rPr lang="it-IT" sz="2000" dirty="0" err="1">
                <a:latin typeface="Symbol" charset="2"/>
                <a:cs typeface="Symbol" charset="2"/>
                <a:sym typeface="Symbol"/>
              </a:rPr>
              <a:t>a</a:t>
            </a:r>
            <a:r>
              <a:rPr lang="it-IT" sz="2000" baseline="-25000" dirty="0" err="1">
                <a:cs typeface="Calibri"/>
                <a:sym typeface="Symbol"/>
              </a:rPr>
              <a:t>D</a:t>
            </a:r>
            <a:r>
              <a:rPr lang="it-IT" sz="2000" dirty="0">
                <a:cs typeface="Calibri"/>
                <a:sym typeface="Symbol"/>
              </a:rPr>
              <a:t>&gt;</a:t>
            </a:r>
            <a:r>
              <a:rPr lang="it-IT" sz="2000" dirty="0" smtClean="0">
                <a:latin typeface="Symbol" charset="2"/>
                <a:cs typeface="Symbol" charset="2"/>
                <a:sym typeface="Symbol"/>
              </a:rPr>
              <a:t>a</a:t>
            </a:r>
            <a:r>
              <a:rPr lang="en-US" sz="2000" dirty="0" smtClean="0">
                <a:latin typeface="Calibri"/>
                <a:cs typeface="Calibri"/>
                <a:sym typeface="Symbol"/>
              </a:rPr>
              <a:t>, i.e.</a:t>
            </a:r>
            <a:r>
              <a:rPr lang="it-IT" sz="2000" dirty="0" smtClean="0">
                <a:latin typeface="Calibri"/>
                <a:cs typeface="Calibri"/>
                <a:sym typeface="Symbol"/>
              </a:rPr>
              <a:t> </a:t>
            </a:r>
            <a:r>
              <a:rPr lang="it-IT" sz="2000" dirty="0" smtClean="0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|</a:t>
            </a:r>
            <a:r>
              <a:rPr lang="it-IT" sz="2000" i="1" dirty="0" err="1" smtClean="0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q</a:t>
            </a:r>
            <a:r>
              <a:rPr lang="it-IT" sz="2000" i="1" baseline="-25000" dirty="0" err="1" smtClean="0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U</a:t>
            </a:r>
            <a:r>
              <a:rPr lang="it-IT" sz="2000" i="1" dirty="0" err="1" smtClean="0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g</a:t>
            </a:r>
            <a:r>
              <a:rPr lang="it-IT" sz="2000" i="1" baseline="-25000" dirty="0" err="1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U</a:t>
            </a:r>
            <a:r>
              <a:rPr lang="it-IT" sz="2000" dirty="0" smtClean="0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|&gt;</a:t>
            </a:r>
            <a:r>
              <a:rPr lang="it-IT" sz="2000" dirty="0" err="1" smtClean="0">
                <a:solidFill>
                  <a:srgbClr val="FFFF00"/>
                </a:solidFill>
                <a:latin typeface="Symbol" charset="2"/>
                <a:cs typeface="Symbol" charset="2"/>
                <a:sym typeface="Symbol"/>
              </a:rPr>
              <a:t>e</a:t>
            </a:r>
            <a:r>
              <a:rPr lang="it-IT" sz="2000" dirty="0" err="1" smtClean="0">
                <a:solidFill>
                  <a:srgbClr val="FFFF00"/>
                </a:solidFill>
                <a:latin typeface="Calibri"/>
                <a:cs typeface="Calibri"/>
                <a:sym typeface="Symbol"/>
              </a:rPr>
              <a:t>e</a:t>
            </a:r>
            <a:endParaRPr lang="en-US" sz="2000" dirty="0" smtClean="0">
              <a:latin typeface="Symbol" charset="2"/>
              <a:cs typeface="Symbol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 flipH="1">
            <a:off x="1405544" y="2065342"/>
            <a:ext cx="359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_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468816" y="3403323"/>
            <a:ext cx="766977" cy="4401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2451721" y="3843442"/>
            <a:ext cx="766977" cy="4401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 rot="18734220" flipH="1" flipV="1">
            <a:off x="1825511" y="3531870"/>
            <a:ext cx="484896" cy="596426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  <a:gd name="connsiteX0" fmla="*/ 27 w 584891"/>
              <a:gd name="connsiteY0" fmla="*/ 0 h 742934"/>
              <a:gd name="connsiteX1" fmla="*/ 47890 w 584891"/>
              <a:gd name="connsiteY1" fmla="*/ 52539 h 742934"/>
              <a:gd name="connsiteX2" fmla="*/ 47918 w 584891"/>
              <a:gd name="connsiteY2" fmla="*/ 250344 h 742934"/>
              <a:gd name="connsiteX3" fmla="*/ 287742 w 584891"/>
              <a:gd name="connsiteY3" fmla="*/ 213169 h 742934"/>
              <a:gd name="connsiteX4" fmla="*/ 249092 w 584891"/>
              <a:gd name="connsiteY4" fmla="*/ 426392 h 742934"/>
              <a:gd name="connsiteX5" fmla="*/ 494369 w 584891"/>
              <a:gd name="connsiteY5" fmla="*/ 415424 h 742934"/>
              <a:gd name="connsiteX6" fmla="*/ 425119 w 584891"/>
              <a:gd name="connsiteY6" fmla="*/ 627589 h 742934"/>
              <a:gd name="connsiteX7" fmla="*/ 570520 w 584891"/>
              <a:gd name="connsiteY7" fmla="*/ 602215 h 742934"/>
              <a:gd name="connsiteX8" fmla="*/ 546944 w 584891"/>
              <a:gd name="connsiteY8" fmla="*/ 742929 h 742934"/>
              <a:gd name="connsiteX0" fmla="*/ 27 w 689385"/>
              <a:gd name="connsiteY0" fmla="*/ 0 h 742932"/>
              <a:gd name="connsiteX1" fmla="*/ 47890 w 689385"/>
              <a:gd name="connsiteY1" fmla="*/ 52539 h 742932"/>
              <a:gd name="connsiteX2" fmla="*/ 47918 w 689385"/>
              <a:gd name="connsiteY2" fmla="*/ 250344 h 742932"/>
              <a:gd name="connsiteX3" fmla="*/ 287742 w 689385"/>
              <a:gd name="connsiteY3" fmla="*/ 213169 h 742932"/>
              <a:gd name="connsiteX4" fmla="*/ 249092 w 689385"/>
              <a:gd name="connsiteY4" fmla="*/ 426392 h 742932"/>
              <a:gd name="connsiteX5" fmla="*/ 494369 w 689385"/>
              <a:gd name="connsiteY5" fmla="*/ 415424 h 742932"/>
              <a:gd name="connsiteX6" fmla="*/ 425119 w 689385"/>
              <a:gd name="connsiteY6" fmla="*/ 627589 h 742932"/>
              <a:gd name="connsiteX7" fmla="*/ 682025 w 689385"/>
              <a:gd name="connsiteY7" fmla="*/ 585876 h 742932"/>
              <a:gd name="connsiteX8" fmla="*/ 546944 w 689385"/>
              <a:gd name="connsiteY8" fmla="*/ 742929 h 742932"/>
              <a:gd name="connsiteX0" fmla="*/ 27 w 691719"/>
              <a:gd name="connsiteY0" fmla="*/ 0 h 819292"/>
              <a:gd name="connsiteX1" fmla="*/ 47890 w 691719"/>
              <a:gd name="connsiteY1" fmla="*/ 52539 h 819292"/>
              <a:gd name="connsiteX2" fmla="*/ 47918 w 691719"/>
              <a:gd name="connsiteY2" fmla="*/ 250344 h 819292"/>
              <a:gd name="connsiteX3" fmla="*/ 287742 w 691719"/>
              <a:gd name="connsiteY3" fmla="*/ 213169 h 819292"/>
              <a:gd name="connsiteX4" fmla="*/ 249092 w 691719"/>
              <a:gd name="connsiteY4" fmla="*/ 426392 h 819292"/>
              <a:gd name="connsiteX5" fmla="*/ 494369 w 691719"/>
              <a:gd name="connsiteY5" fmla="*/ 415424 h 819292"/>
              <a:gd name="connsiteX6" fmla="*/ 425119 w 691719"/>
              <a:gd name="connsiteY6" fmla="*/ 627589 h 819292"/>
              <a:gd name="connsiteX7" fmla="*/ 682025 w 691719"/>
              <a:gd name="connsiteY7" fmla="*/ 585876 h 819292"/>
              <a:gd name="connsiteX8" fmla="*/ 602073 w 691719"/>
              <a:gd name="connsiteY8" fmla="*/ 819289 h 819292"/>
              <a:gd name="connsiteX0" fmla="*/ 27 w 688167"/>
              <a:gd name="connsiteY0" fmla="*/ 0 h 819289"/>
              <a:gd name="connsiteX1" fmla="*/ 47890 w 688167"/>
              <a:gd name="connsiteY1" fmla="*/ 52539 h 819289"/>
              <a:gd name="connsiteX2" fmla="*/ 47918 w 688167"/>
              <a:gd name="connsiteY2" fmla="*/ 250344 h 819289"/>
              <a:gd name="connsiteX3" fmla="*/ 287742 w 688167"/>
              <a:gd name="connsiteY3" fmla="*/ 213169 h 819289"/>
              <a:gd name="connsiteX4" fmla="*/ 249092 w 688167"/>
              <a:gd name="connsiteY4" fmla="*/ 426392 h 819289"/>
              <a:gd name="connsiteX5" fmla="*/ 494369 w 688167"/>
              <a:gd name="connsiteY5" fmla="*/ 415424 h 819289"/>
              <a:gd name="connsiteX6" fmla="*/ 425119 w 688167"/>
              <a:gd name="connsiteY6" fmla="*/ 627589 h 819289"/>
              <a:gd name="connsiteX7" fmla="*/ 682025 w 688167"/>
              <a:gd name="connsiteY7" fmla="*/ 585876 h 819289"/>
              <a:gd name="connsiteX8" fmla="*/ 586509 w 688167"/>
              <a:gd name="connsiteY8" fmla="*/ 781604 h 819289"/>
              <a:gd name="connsiteX9" fmla="*/ 602073 w 688167"/>
              <a:gd name="connsiteY9" fmla="*/ 819289 h 819289"/>
              <a:gd name="connsiteX0" fmla="*/ 27 w 843562"/>
              <a:gd name="connsiteY0" fmla="*/ 0 h 791074"/>
              <a:gd name="connsiteX1" fmla="*/ 47890 w 843562"/>
              <a:gd name="connsiteY1" fmla="*/ 52539 h 791074"/>
              <a:gd name="connsiteX2" fmla="*/ 47918 w 843562"/>
              <a:gd name="connsiteY2" fmla="*/ 250344 h 791074"/>
              <a:gd name="connsiteX3" fmla="*/ 287742 w 843562"/>
              <a:gd name="connsiteY3" fmla="*/ 213169 h 791074"/>
              <a:gd name="connsiteX4" fmla="*/ 249092 w 843562"/>
              <a:gd name="connsiteY4" fmla="*/ 426392 h 791074"/>
              <a:gd name="connsiteX5" fmla="*/ 494369 w 843562"/>
              <a:gd name="connsiteY5" fmla="*/ 415424 h 791074"/>
              <a:gd name="connsiteX6" fmla="*/ 425119 w 843562"/>
              <a:gd name="connsiteY6" fmla="*/ 627589 h 791074"/>
              <a:gd name="connsiteX7" fmla="*/ 682025 w 843562"/>
              <a:gd name="connsiteY7" fmla="*/ 585876 h 791074"/>
              <a:gd name="connsiteX8" fmla="*/ 586509 w 843562"/>
              <a:gd name="connsiteY8" fmla="*/ 781604 h 791074"/>
              <a:gd name="connsiteX9" fmla="*/ 843513 w 843562"/>
              <a:gd name="connsiteY9" fmla="*/ 738076 h 791074"/>
              <a:gd name="connsiteX0" fmla="*/ 27 w 843566"/>
              <a:gd name="connsiteY0" fmla="*/ 0 h 824717"/>
              <a:gd name="connsiteX1" fmla="*/ 47890 w 843566"/>
              <a:gd name="connsiteY1" fmla="*/ 52539 h 824717"/>
              <a:gd name="connsiteX2" fmla="*/ 47918 w 843566"/>
              <a:gd name="connsiteY2" fmla="*/ 250344 h 824717"/>
              <a:gd name="connsiteX3" fmla="*/ 287742 w 843566"/>
              <a:gd name="connsiteY3" fmla="*/ 213169 h 824717"/>
              <a:gd name="connsiteX4" fmla="*/ 249092 w 843566"/>
              <a:gd name="connsiteY4" fmla="*/ 426392 h 824717"/>
              <a:gd name="connsiteX5" fmla="*/ 494369 w 843566"/>
              <a:gd name="connsiteY5" fmla="*/ 415424 h 824717"/>
              <a:gd name="connsiteX6" fmla="*/ 425119 w 843566"/>
              <a:gd name="connsiteY6" fmla="*/ 627589 h 824717"/>
              <a:gd name="connsiteX7" fmla="*/ 682025 w 843566"/>
              <a:gd name="connsiteY7" fmla="*/ 585876 h 824717"/>
              <a:gd name="connsiteX8" fmla="*/ 600371 w 843566"/>
              <a:gd name="connsiteY8" fmla="*/ 817431 h 824717"/>
              <a:gd name="connsiteX9" fmla="*/ 843513 w 843566"/>
              <a:gd name="connsiteY9" fmla="*/ 738076 h 824717"/>
              <a:gd name="connsiteX0" fmla="*/ 27 w 843513"/>
              <a:gd name="connsiteY0" fmla="*/ 0 h 824408"/>
              <a:gd name="connsiteX1" fmla="*/ 47890 w 843513"/>
              <a:gd name="connsiteY1" fmla="*/ 52539 h 824408"/>
              <a:gd name="connsiteX2" fmla="*/ 47918 w 843513"/>
              <a:gd name="connsiteY2" fmla="*/ 250344 h 824408"/>
              <a:gd name="connsiteX3" fmla="*/ 287742 w 843513"/>
              <a:gd name="connsiteY3" fmla="*/ 213169 h 824408"/>
              <a:gd name="connsiteX4" fmla="*/ 249092 w 843513"/>
              <a:gd name="connsiteY4" fmla="*/ 426392 h 824408"/>
              <a:gd name="connsiteX5" fmla="*/ 494369 w 843513"/>
              <a:gd name="connsiteY5" fmla="*/ 415424 h 824408"/>
              <a:gd name="connsiteX6" fmla="*/ 425119 w 843513"/>
              <a:gd name="connsiteY6" fmla="*/ 627589 h 824408"/>
              <a:gd name="connsiteX7" fmla="*/ 682025 w 843513"/>
              <a:gd name="connsiteY7" fmla="*/ 585876 h 824408"/>
              <a:gd name="connsiteX8" fmla="*/ 600371 w 843513"/>
              <a:gd name="connsiteY8" fmla="*/ 817431 h 824408"/>
              <a:gd name="connsiteX9" fmla="*/ 800494 w 843513"/>
              <a:gd name="connsiteY9" fmla="*/ 769675 h 824408"/>
              <a:gd name="connsiteX10" fmla="*/ 843513 w 843513"/>
              <a:gd name="connsiteY10" fmla="*/ 738076 h 824408"/>
              <a:gd name="connsiteX0" fmla="*/ 27 w 810103"/>
              <a:gd name="connsiteY0" fmla="*/ 0 h 934887"/>
              <a:gd name="connsiteX1" fmla="*/ 47890 w 810103"/>
              <a:gd name="connsiteY1" fmla="*/ 52539 h 934887"/>
              <a:gd name="connsiteX2" fmla="*/ 47918 w 810103"/>
              <a:gd name="connsiteY2" fmla="*/ 250344 h 934887"/>
              <a:gd name="connsiteX3" fmla="*/ 287742 w 810103"/>
              <a:gd name="connsiteY3" fmla="*/ 213169 h 934887"/>
              <a:gd name="connsiteX4" fmla="*/ 249092 w 810103"/>
              <a:gd name="connsiteY4" fmla="*/ 426392 h 934887"/>
              <a:gd name="connsiteX5" fmla="*/ 494369 w 810103"/>
              <a:gd name="connsiteY5" fmla="*/ 415424 h 934887"/>
              <a:gd name="connsiteX6" fmla="*/ 425119 w 810103"/>
              <a:gd name="connsiteY6" fmla="*/ 627589 h 934887"/>
              <a:gd name="connsiteX7" fmla="*/ 682025 w 810103"/>
              <a:gd name="connsiteY7" fmla="*/ 585876 h 934887"/>
              <a:gd name="connsiteX8" fmla="*/ 600371 w 810103"/>
              <a:gd name="connsiteY8" fmla="*/ 817431 h 934887"/>
              <a:gd name="connsiteX9" fmla="*/ 800494 w 810103"/>
              <a:gd name="connsiteY9" fmla="*/ 769675 h 934887"/>
              <a:gd name="connsiteX10" fmla="*/ 749898 w 810103"/>
              <a:gd name="connsiteY10" fmla="*/ 934868 h 934887"/>
              <a:gd name="connsiteX0" fmla="*/ 27 w 852304"/>
              <a:gd name="connsiteY0" fmla="*/ 0 h 934885"/>
              <a:gd name="connsiteX1" fmla="*/ 47890 w 852304"/>
              <a:gd name="connsiteY1" fmla="*/ 52539 h 934885"/>
              <a:gd name="connsiteX2" fmla="*/ 47918 w 852304"/>
              <a:gd name="connsiteY2" fmla="*/ 250344 h 934885"/>
              <a:gd name="connsiteX3" fmla="*/ 287742 w 852304"/>
              <a:gd name="connsiteY3" fmla="*/ 213169 h 934885"/>
              <a:gd name="connsiteX4" fmla="*/ 249092 w 852304"/>
              <a:gd name="connsiteY4" fmla="*/ 426392 h 934885"/>
              <a:gd name="connsiteX5" fmla="*/ 494369 w 852304"/>
              <a:gd name="connsiteY5" fmla="*/ 415424 h 934885"/>
              <a:gd name="connsiteX6" fmla="*/ 425119 w 852304"/>
              <a:gd name="connsiteY6" fmla="*/ 627589 h 934885"/>
              <a:gd name="connsiteX7" fmla="*/ 682025 w 852304"/>
              <a:gd name="connsiteY7" fmla="*/ 585876 h 934885"/>
              <a:gd name="connsiteX8" fmla="*/ 600371 w 852304"/>
              <a:gd name="connsiteY8" fmla="*/ 817431 h 934885"/>
              <a:gd name="connsiteX9" fmla="*/ 845182 w 852304"/>
              <a:gd name="connsiteY9" fmla="*/ 746936 h 934885"/>
              <a:gd name="connsiteX10" fmla="*/ 749898 w 852304"/>
              <a:gd name="connsiteY10" fmla="*/ 934868 h 93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2304" h="934885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393843" y="599180"/>
                  <a:pt x="425119" y="627589"/>
                </a:cubicBezTo>
                <a:cubicBezTo>
                  <a:pt x="456395" y="655998"/>
                  <a:pt x="648240" y="565783"/>
                  <a:pt x="682025" y="585876"/>
                </a:cubicBezTo>
                <a:cubicBezTo>
                  <a:pt x="715810" y="605970"/>
                  <a:pt x="583752" y="789868"/>
                  <a:pt x="600371" y="817431"/>
                </a:cubicBezTo>
                <a:cubicBezTo>
                  <a:pt x="616990" y="844994"/>
                  <a:pt x="804658" y="760162"/>
                  <a:pt x="845182" y="746936"/>
                </a:cubicBezTo>
                <a:cubicBezTo>
                  <a:pt x="885706" y="733710"/>
                  <a:pt x="739602" y="937064"/>
                  <a:pt x="749898" y="934868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flipH="1">
            <a:off x="3235793" y="3199607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c</a:t>
            </a:r>
            <a:endParaRPr lang="en-US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1957815" y="3951987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3240883" y="3863550"/>
            <a:ext cx="325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  <a:latin typeface="Calibri"/>
                <a:cs typeface="Calibri"/>
              </a:rPr>
              <a:t>_</a:t>
            </a:r>
            <a:endParaRPr lang="en-US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3203893" y="4081679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c</a:t>
            </a:r>
            <a:endParaRPr lang="en-US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5428433" y="3450123"/>
            <a:ext cx="766977" cy="4401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5411338" y="3890242"/>
            <a:ext cx="766977" cy="4401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 rot="18734220" flipH="1" flipV="1">
            <a:off x="4785128" y="3578670"/>
            <a:ext cx="484896" cy="596426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  <a:gd name="connsiteX0" fmla="*/ 27 w 584891"/>
              <a:gd name="connsiteY0" fmla="*/ 0 h 742934"/>
              <a:gd name="connsiteX1" fmla="*/ 47890 w 584891"/>
              <a:gd name="connsiteY1" fmla="*/ 52539 h 742934"/>
              <a:gd name="connsiteX2" fmla="*/ 47918 w 584891"/>
              <a:gd name="connsiteY2" fmla="*/ 250344 h 742934"/>
              <a:gd name="connsiteX3" fmla="*/ 287742 w 584891"/>
              <a:gd name="connsiteY3" fmla="*/ 213169 h 742934"/>
              <a:gd name="connsiteX4" fmla="*/ 249092 w 584891"/>
              <a:gd name="connsiteY4" fmla="*/ 426392 h 742934"/>
              <a:gd name="connsiteX5" fmla="*/ 494369 w 584891"/>
              <a:gd name="connsiteY5" fmla="*/ 415424 h 742934"/>
              <a:gd name="connsiteX6" fmla="*/ 425119 w 584891"/>
              <a:gd name="connsiteY6" fmla="*/ 627589 h 742934"/>
              <a:gd name="connsiteX7" fmla="*/ 570520 w 584891"/>
              <a:gd name="connsiteY7" fmla="*/ 602215 h 742934"/>
              <a:gd name="connsiteX8" fmla="*/ 546944 w 584891"/>
              <a:gd name="connsiteY8" fmla="*/ 742929 h 742934"/>
              <a:gd name="connsiteX0" fmla="*/ 27 w 689385"/>
              <a:gd name="connsiteY0" fmla="*/ 0 h 742932"/>
              <a:gd name="connsiteX1" fmla="*/ 47890 w 689385"/>
              <a:gd name="connsiteY1" fmla="*/ 52539 h 742932"/>
              <a:gd name="connsiteX2" fmla="*/ 47918 w 689385"/>
              <a:gd name="connsiteY2" fmla="*/ 250344 h 742932"/>
              <a:gd name="connsiteX3" fmla="*/ 287742 w 689385"/>
              <a:gd name="connsiteY3" fmla="*/ 213169 h 742932"/>
              <a:gd name="connsiteX4" fmla="*/ 249092 w 689385"/>
              <a:gd name="connsiteY4" fmla="*/ 426392 h 742932"/>
              <a:gd name="connsiteX5" fmla="*/ 494369 w 689385"/>
              <a:gd name="connsiteY5" fmla="*/ 415424 h 742932"/>
              <a:gd name="connsiteX6" fmla="*/ 425119 w 689385"/>
              <a:gd name="connsiteY6" fmla="*/ 627589 h 742932"/>
              <a:gd name="connsiteX7" fmla="*/ 682025 w 689385"/>
              <a:gd name="connsiteY7" fmla="*/ 585876 h 742932"/>
              <a:gd name="connsiteX8" fmla="*/ 546944 w 689385"/>
              <a:gd name="connsiteY8" fmla="*/ 742929 h 742932"/>
              <a:gd name="connsiteX0" fmla="*/ 27 w 691719"/>
              <a:gd name="connsiteY0" fmla="*/ 0 h 819292"/>
              <a:gd name="connsiteX1" fmla="*/ 47890 w 691719"/>
              <a:gd name="connsiteY1" fmla="*/ 52539 h 819292"/>
              <a:gd name="connsiteX2" fmla="*/ 47918 w 691719"/>
              <a:gd name="connsiteY2" fmla="*/ 250344 h 819292"/>
              <a:gd name="connsiteX3" fmla="*/ 287742 w 691719"/>
              <a:gd name="connsiteY3" fmla="*/ 213169 h 819292"/>
              <a:gd name="connsiteX4" fmla="*/ 249092 w 691719"/>
              <a:gd name="connsiteY4" fmla="*/ 426392 h 819292"/>
              <a:gd name="connsiteX5" fmla="*/ 494369 w 691719"/>
              <a:gd name="connsiteY5" fmla="*/ 415424 h 819292"/>
              <a:gd name="connsiteX6" fmla="*/ 425119 w 691719"/>
              <a:gd name="connsiteY6" fmla="*/ 627589 h 819292"/>
              <a:gd name="connsiteX7" fmla="*/ 682025 w 691719"/>
              <a:gd name="connsiteY7" fmla="*/ 585876 h 819292"/>
              <a:gd name="connsiteX8" fmla="*/ 602073 w 691719"/>
              <a:gd name="connsiteY8" fmla="*/ 819289 h 819292"/>
              <a:gd name="connsiteX0" fmla="*/ 27 w 688167"/>
              <a:gd name="connsiteY0" fmla="*/ 0 h 819289"/>
              <a:gd name="connsiteX1" fmla="*/ 47890 w 688167"/>
              <a:gd name="connsiteY1" fmla="*/ 52539 h 819289"/>
              <a:gd name="connsiteX2" fmla="*/ 47918 w 688167"/>
              <a:gd name="connsiteY2" fmla="*/ 250344 h 819289"/>
              <a:gd name="connsiteX3" fmla="*/ 287742 w 688167"/>
              <a:gd name="connsiteY3" fmla="*/ 213169 h 819289"/>
              <a:gd name="connsiteX4" fmla="*/ 249092 w 688167"/>
              <a:gd name="connsiteY4" fmla="*/ 426392 h 819289"/>
              <a:gd name="connsiteX5" fmla="*/ 494369 w 688167"/>
              <a:gd name="connsiteY5" fmla="*/ 415424 h 819289"/>
              <a:gd name="connsiteX6" fmla="*/ 425119 w 688167"/>
              <a:gd name="connsiteY6" fmla="*/ 627589 h 819289"/>
              <a:gd name="connsiteX7" fmla="*/ 682025 w 688167"/>
              <a:gd name="connsiteY7" fmla="*/ 585876 h 819289"/>
              <a:gd name="connsiteX8" fmla="*/ 586509 w 688167"/>
              <a:gd name="connsiteY8" fmla="*/ 781604 h 819289"/>
              <a:gd name="connsiteX9" fmla="*/ 602073 w 688167"/>
              <a:gd name="connsiteY9" fmla="*/ 819289 h 819289"/>
              <a:gd name="connsiteX0" fmla="*/ 27 w 843562"/>
              <a:gd name="connsiteY0" fmla="*/ 0 h 791074"/>
              <a:gd name="connsiteX1" fmla="*/ 47890 w 843562"/>
              <a:gd name="connsiteY1" fmla="*/ 52539 h 791074"/>
              <a:gd name="connsiteX2" fmla="*/ 47918 w 843562"/>
              <a:gd name="connsiteY2" fmla="*/ 250344 h 791074"/>
              <a:gd name="connsiteX3" fmla="*/ 287742 w 843562"/>
              <a:gd name="connsiteY3" fmla="*/ 213169 h 791074"/>
              <a:gd name="connsiteX4" fmla="*/ 249092 w 843562"/>
              <a:gd name="connsiteY4" fmla="*/ 426392 h 791074"/>
              <a:gd name="connsiteX5" fmla="*/ 494369 w 843562"/>
              <a:gd name="connsiteY5" fmla="*/ 415424 h 791074"/>
              <a:gd name="connsiteX6" fmla="*/ 425119 w 843562"/>
              <a:gd name="connsiteY6" fmla="*/ 627589 h 791074"/>
              <a:gd name="connsiteX7" fmla="*/ 682025 w 843562"/>
              <a:gd name="connsiteY7" fmla="*/ 585876 h 791074"/>
              <a:gd name="connsiteX8" fmla="*/ 586509 w 843562"/>
              <a:gd name="connsiteY8" fmla="*/ 781604 h 791074"/>
              <a:gd name="connsiteX9" fmla="*/ 843513 w 843562"/>
              <a:gd name="connsiteY9" fmla="*/ 738076 h 791074"/>
              <a:gd name="connsiteX0" fmla="*/ 27 w 843566"/>
              <a:gd name="connsiteY0" fmla="*/ 0 h 824717"/>
              <a:gd name="connsiteX1" fmla="*/ 47890 w 843566"/>
              <a:gd name="connsiteY1" fmla="*/ 52539 h 824717"/>
              <a:gd name="connsiteX2" fmla="*/ 47918 w 843566"/>
              <a:gd name="connsiteY2" fmla="*/ 250344 h 824717"/>
              <a:gd name="connsiteX3" fmla="*/ 287742 w 843566"/>
              <a:gd name="connsiteY3" fmla="*/ 213169 h 824717"/>
              <a:gd name="connsiteX4" fmla="*/ 249092 w 843566"/>
              <a:gd name="connsiteY4" fmla="*/ 426392 h 824717"/>
              <a:gd name="connsiteX5" fmla="*/ 494369 w 843566"/>
              <a:gd name="connsiteY5" fmla="*/ 415424 h 824717"/>
              <a:gd name="connsiteX6" fmla="*/ 425119 w 843566"/>
              <a:gd name="connsiteY6" fmla="*/ 627589 h 824717"/>
              <a:gd name="connsiteX7" fmla="*/ 682025 w 843566"/>
              <a:gd name="connsiteY7" fmla="*/ 585876 h 824717"/>
              <a:gd name="connsiteX8" fmla="*/ 600371 w 843566"/>
              <a:gd name="connsiteY8" fmla="*/ 817431 h 824717"/>
              <a:gd name="connsiteX9" fmla="*/ 843513 w 843566"/>
              <a:gd name="connsiteY9" fmla="*/ 738076 h 824717"/>
              <a:gd name="connsiteX0" fmla="*/ 27 w 843513"/>
              <a:gd name="connsiteY0" fmla="*/ 0 h 824408"/>
              <a:gd name="connsiteX1" fmla="*/ 47890 w 843513"/>
              <a:gd name="connsiteY1" fmla="*/ 52539 h 824408"/>
              <a:gd name="connsiteX2" fmla="*/ 47918 w 843513"/>
              <a:gd name="connsiteY2" fmla="*/ 250344 h 824408"/>
              <a:gd name="connsiteX3" fmla="*/ 287742 w 843513"/>
              <a:gd name="connsiteY3" fmla="*/ 213169 h 824408"/>
              <a:gd name="connsiteX4" fmla="*/ 249092 w 843513"/>
              <a:gd name="connsiteY4" fmla="*/ 426392 h 824408"/>
              <a:gd name="connsiteX5" fmla="*/ 494369 w 843513"/>
              <a:gd name="connsiteY5" fmla="*/ 415424 h 824408"/>
              <a:gd name="connsiteX6" fmla="*/ 425119 w 843513"/>
              <a:gd name="connsiteY6" fmla="*/ 627589 h 824408"/>
              <a:gd name="connsiteX7" fmla="*/ 682025 w 843513"/>
              <a:gd name="connsiteY7" fmla="*/ 585876 h 824408"/>
              <a:gd name="connsiteX8" fmla="*/ 600371 w 843513"/>
              <a:gd name="connsiteY8" fmla="*/ 817431 h 824408"/>
              <a:gd name="connsiteX9" fmla="*/ 800494 w 843513"/>
              <a:gd name="connsiteY9" fmla="*/ 769675 h 824408"/>
              <a:gd name="connsiteX10" fmla="*/ 843513 w 843513"/>
              <a:gd name="connsiteY10" fmla="*/ 738076 h 824408"/>
              <a:gd name="connsiteX0" fmla="*/ 27 w 810103"/>
              <a:gd name="connsiteY0" fmla="*/ 0 h 934887"/>
              <a:gd name="connsiteX1" fmla="*/ 47890 w 810103"/>
              <a:gd name="connsiteY1" fmla="*/ 52539 h 934887"/>
              <a:gd name="connsiteX2" fmla="*/ 47918 w 810103"/>
              <a:gd name="connsiteY2" fmla="*/ 250344 h 934887"/>
              <a:gd name="connsiteX3" fmla="*/ 287742 w 810103"/>
              <a:gd name="connsiteY3" fmla="*/ 213169 h 934887"/>
              <a:gd name="connsiteX4" fmla="*/ 249092 w 810103"/>
              <a:gd name="connsiteY4" fmla="*/ 426392 h 934887"/>
              <a:gd name="connsiteX5" fmla="*/ 494369 w 810103"/>
              <a:gd name="connsiteY5" fmla="*/ 415424 h 934887"/>
              <a:gd name="connsiteX6" fmla="*/ 425119 w 810103"/>
              <a:gd name="connsiteY6" fmla="*/ 627589 h 934887"/>
              <a:gd name="connsiteX7" fmla="*/ 682025 w 810103"/>
              <a:gd name="connsiteY7" fmla="*/ 585876 h 934887"/>
              <a:gd name="connsiteX8" fmla="*/ 600371 w 810103"/>
              <a:gd name="connsiteY8" fmla="*/ 817431 h 934887"/>
              <a:gd name="connsiteX9" fmla="*/ 800494 w 810103"/>
              <a:gd name="connsiteY9" fmla="*/ 769675 h 934887"/>
              <a:gd name="connsiteX10" fmla="*/ 749898 w 810103"/>
              <a:gd name="connsiteY10" fmla="*/ 934868 h 934887"/>
              <a:gd name="connsiteX0" fmla="*/ 27 w 852304"/>
              <a:gd name="connsiteY0" fmla="*/ 0 h 934885"/>
              <a:gd name="connsiteX1" fmla="*/ 47890 w 852304"/>
              <a:gd name="connsiteY1" fmla="*/ 52539 h 934885"/>
              <a:gd name="connsiteX2" fmla="*/ 47918 w 852304"/>
              <a:gd name="connsiteY2" fmla="*/ 250344 h 934885"/>
              <a:gd name="connsiteX3" fmla="*/ 287742 w 852304"/>
              <a:gd name="connsiteY3" fmla="*/ 213169 h 934885"/>
              <a:gd name="connsiteX4" fmla="*/ 249092 w 852304"/>
              <a:gd name="connsiteY4" fmla="*/ 426392 h 934885"/>
              <a:gd name="connsiteX5" fmla="*/ 494369 w 852304"/>
              <a:gd name="connsiteY5" fmla="*/ 415424 h 934885"/>
              <a:gd name="connsiteX6" fmla="*/ 425119 w 852304"/>
              <a:gd name="connsiteY6" fmla="*/ 627589 h 934885"/>
              <a:gd name="connsiteX7" fmla="*/ 682025 w 852304"/>
              <a:gd name="connsiteY7" fmla="*/ 585876 h 934885"/>
              <a:gd name="connsiteX8" fmla="*/ 600371 w 852304"/>
              <a:gd name="connsiteY8" fmla="*/ 817431 h 934885"/>
              <a:gd name="connsiteX9" fmla="*/ 845182 w 852304"/>
              <a:gd name="connsiteY9" fmla="*/ 746936 h 934885"/>
              <a:gd name="connsiteX10" fmla="*/ 749898 w 852304"/>
              <a:gd name="connsiteY10" fmla="*/ 934868 h 93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2304" h="934885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393843" y="599180"/>
                  <a:pt x="425119" y="627589"/>
                </a:cubicBezTo>
                <a:cubicBezTo>
                  <a:pt x="456395" y="655998"/>
                  <a:pt x="648240" y="565783"/>
                  <a:pt x="682025" y="585876"/>
                </a:cubicBezTo>
                <a:cubicBezTo>
                  <a:pt x="715810" y="605970"/>
                  <a:pt x="583752" y="789868"/>
                  <a:pt x="600371" y="817431"/>
                </a:cubicBezTo>
                <a:cubicBezTo>
                  <a:pt x="616990" y="844994"/>
                  <a:pt x="804658" y="760162"/>
                  <a:pt x="845182" y="746936"/>
                </a:cubicBezTo>
                <a:cubicBezTo>
                  <a:pt x="885706" y="733710"/>
                  <a:pt x="739602" y="937064"/>
                  <a:pt x="749898" y="934868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flipH="1">
            <a:off x="4917432" y="3998787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402486" y="3789442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281763" y="4145695"/>
            <a:ext cx="542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smtClean="0">
                <a:solidFill>
                  <a:schemeClr val="bg1"/>
                </a:solidFill>
                <a:cs typeface="Calibri"/>
                <a:sym typeface="Symbol"/>
              </a:rPr>
              <a:t>SM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81763" y="3312257"/>
            <a:ext cx="542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smtClean="0">
                <a:solidFill>
                  <a:schemeClr val="bg1"/>
                </a:solidFill>
                <a:cs typeface="Calibri"/>
                <a:sym typeface="Symbol"/>
              </a:rPr>
              <a:t>SM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361733" y="3836242"/>
            <a:ext cx="108000" cy="108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02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sector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8" y="767097"/>
            <a:ext cx="4580996" cy="5087267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79646"/>
                </a:solidFill>
              </a:rPr>
              <a:t>Thick target </a:t>
            </a:r>
            <a:r>
              <a:rPr lang="en-US" sz="2000" dirty="0" smtClean="0"/>
              <a:t>(beam-dump)</a:t>
            </a:r>
          </a:p>
          <a:p>
            <a:pPr lvl="1"/>
            <a:r>
              <a:rPr lang="en-US" sz="1600" b="1" dirty="0" smtClean="0"/>
              <a:t>Produced by electron beam</a:t>
            </a:r>
          </a:p>
          <a:p>
            <a:pPr lvl="1"/>
            <a:r>
              <a:rPr lang="en-US" sz="1600" b="1" dirty="0" smtClean="0"/>
              <a:t>Absorb all SM backgrounds</a:t>
            </a:r>
          </a:p>
          <a:p>
            <a:pPr lvl="1"/>
            <a:r>
              <a:rPr lang="en-US" sz="1600" dirty="0" smtClean="0"/>
              <a:t>Look for </a:t>
            </a:r>
            <a:r>
              <a:rPr lang="en-US" sz="1600" dirty="0" smtClean="0">
                <a:solidFill>
                  <a:srgbClr val="4BACC6"/>
                </a:solidFill>
              </a:rPr>
              <a:t>visible</a:t>
            </a:r>
            <a:r>
              <a:rPr lang="en-US" sz="1600" dirty="0" smtClean="0"/>
              <a:t> </a:t>
            </a:r>
            <a:r>
              <a:rPr lang="en-US" sz="1600" dirty="0"/>
              <a:t>decays (e</a:t>
            </a:r>
            <a:r>
              <a:rPr lang="en-US" sz="1600" dirty="0">
                <a:latin typeface="Symbol" charset="2"/>
                <a:cs typeface="Symbol" charset="2"/>
              </a:rPr>
              <a:t>+</a:t>
            </a:r>
            <a:r>
              <a:rPr lang="en-US" sz="1600" dirty="0"/>
              <a:t> e</a:t>
            </a:r>
            <a:r>
              <a:rPr lang="en-US" sz="1600" dirty="0">
                <a:latin typeface="Symbol" charset="2"/>
                <a:cs typeface="Symbol" charset="2"/>
              </a:rPr>
              <a:t>-</a:t>
            </a:r>
            <a:r>
              <a:rPr lang="en-US" sz="1600" dirty="0"/>
              <a:t>, </a:t>
            </a:r>
            <a:r>
              <a:rPr lang="en-US" sz="1600" dirty="0">
                <a:latin typeface="Symbol" charset="2"/>
                <a:cs typeface="Symbol" charset="2"/>
              </a:rPr>
              <a:t>m+ m-</a:t>
            </a:r>
            <a:r>
              <a:rPr lang="en-US" sz="1600" dirty="0"/>
              <a:t>, …) </a:t>
            </a:r>
            <a:endParaRPr lang="en-US" sz="1800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00"/>
                </a:solidFill>
              </a:rPr>
              <a:t>Thin target + decay</a:t>
            </a:r>
            <a:r>
              <a:rPr lang="en-US" sz="2000" dirty="0" smtClean="0"/>
              <a:t>:</a:t>
            </a:r>
          </a:p>
          <a:p>
            <a:pPr lvl="1"/>
            <a:r>
              <a:rPr lang="en-US" sz="1600" b="1" dirty="0" smtClean="0"/>
              <a:t>Produced by electron beam</a:t>
            </a:r>
          </a:p>
          <a:p>
            <a:pPr lvl="1"/>
            <a:r>
              <a:rPr lang="en-US" sz="1600" b="1" dirty="0" smtClean="0"/>
              <a:t>Do not absorb shower</a:t>
            </a:r>
          </a:p>
          <a:p>
            <a:pPr lvl="1"/>
            <a:r>
              <a:rPr lang="en-US" sz="1600" dirty="0" smtClean="0"/>
              <a:t>Decay to </a:t>
            </a:r>
            <a:r>
              <a:rPr lang="en-US" sz="1600" dirty="0" smtClean="0">
                <a:solidFill>
                  <a:srgbClr val="4BACC6"/>
                </a:solidFill>
              </a:rPr>
              <a:t>visible </a:t>
            </a:r>
            <a:r>
              <a:rPr lang="en-US" sz="1600" dirty="0" smtClean="0"/>
              <a:t>particles (e</a:t>
            </a:r>
            <a:r>
              <a:rPr lang="en-US" sz="1600" dirty="0" smtClean="0">
                <a:latin typeface="Symbol" charset="2"/>
                <a:cs typeface="Symbol" charset="2"/>
              </a:rPr>
              <a:t>+</a:t>
            </a:r>
            <a:r>
              <a:rPr lang="en-US" sz="1600" dirty="0" smtClean="0"/>
              <a:t> e</a:t>
            </a:r>
            <a:r>
              <a:rPr lang="en-US" sz="16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, </a:t>
            </a:r>
            <a:r>
              <a:rPr lang="en-US" sz="1600" dirty="0" smtClean="0">
                <a:latin typeface="Symbol" charset="2"/>
                <a:cs typeface="Symbol" charset="2"/>
              </a:rPr>
              <a:t>m+ m-</a:t>
            </a:r>
            <a:r>
              <a:rPr lang="en-US" sz="1600" dirty="0" smtClean="0"/>
              <a:t>, …) </a:t>
            </a:r>
          </a:p>
          <a:p>
            <a:pPr lvl="2"/>
            <a:r>
              <a:rPr lang="en-US" sz="1400" dirty="0" smtClean="0"/>
              <a:t>“Bump hunting”, looking for a peak in the invariant mass</a:t>
            </a:r>
          </a:p>
          <a:p>
            <a:pPr lvl="2"/>
            <a:r>
              <a:rPr lang="en-US" sz="1400" dirty="0" smtClean="0"/>
              <a:t>Displaced vertices, looking for long-lived particles</a:t>
            </a:r>
          </a:p>
          <a:p>
            <a:pPr lvl="1"/>
            <a:r>
              <a:rPr lang="en-US" sz="1600" dirty="0" smtClean="0"/>
              <a:t>Decay to </a:t>
            </a:r>
            <a:r>
              <a:rPr lang="en-US" sz="1600" dirty="0" smtClean="0">
                <a:solidFill>
                  <a:srgbClr val="4BACC6"/>
                </a:solidFill>
              </a:rPr>
              <a:t>invisible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smtClean="0"/>
              <a:t>particles</a:t>
            </a:r>
          </a:p>
          <a:p>
            <a:pPr lvl="2"/>
            <a:r>
              <a:rPr lang="en-US" sz="1400" dirty="0" smtClean="0"/>
              <a:t>Look for missing mass </a:t>
            </a:r>
            <a:endParaRPr lang="en-US" sz="1400" dirty="0"/>
          </a:p>
          <a:p>
            <a:pPr lvl="2"/>
            <a:r>
              <a:rPr lang="en-US" sz="1400" dirty="0" smtClean="0"/>
              <a:t>DM particles recoil</a:t>
            </a:r>
          </a:p>
          <a:p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Meson decays (</a:t>
            </a:r>
            <a:r>
              <a:rPr lang="en-US" sz="2000" dirty="0" smtClean="0">
                <a:solidFill>
                  <a:srgbClr val="4BACC6"/>
                </a:solidFill>
              </a:rPr>
              <a:t>visible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 and </a:t>
            </a:r>
            <a:r>
              <a:rPr lang="en-US" sz="2000" dirty="0" smtClean="0">
                <a:solidFill>
                  <a:srgbClr val="4BACC6"/>
                </a:solidFill>
              </a:rPr>
              <a:t>invisible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endParaRPr lang="en-US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Dark particles scattering (</a:t>
            </a:r>
            <a:r>
              <a:rPr lang="en-US" sz="2000" dirty="0" smtClean="0">
                <a:solidFill>
                  <a:srgbClr val="4BACC6"/>
                </a:solidFill>
              </a:rPr>
              <a:t>invisible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  <a:endParaRPr lang="en-US" sz="2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0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148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487" y="4071405"/>
            <a:ext cx="2344730" cy="1011750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3512" y="4071404"/>
            <a:ext cx="2003854" cy="1011750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882" y="4253316"/>
            <a:ext cx="216000" cy="29216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443" y="4253316"/>
            <a:ext cx="194345" cy="29216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074975" y="4105735"/>
            <a:ext cx="41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Symbol" charset="2"/>
                <a:cs typeface="Symbol" charset="2"/>
              </a:rPr>
              <a:t>e</a:t>
            </a:r>
            <a:endParaRPr lang="en-US" sz="2400" i="1" dirty="0">
              <a:latin typeface="Symbol" charset="2"/>
              <a:cs typeface="Symbol" charset="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89832" y="4115714"/>
            <a:ext cx="41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Symbol" charset="2"/>
                <a:cs typeface="Symbol" charset="2"/>
              </a:rPr>
              <a:t>e</a:t>
            </a:r>
            <a:endParaRPr lang="en-US" sz="2400" i="1" dirty="0">
              <a:latin typeface="Symbol" charset="2"/>
              <a:cs typeface="Symbol" charset="2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fixed target?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24</a:t>
            </a:fld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422914" y="2257467"/>
            <a:ext cx="54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965062" y="2257467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Freeform 78"/>
          <p:cNvSpPr/>
          <p:nvPr/>
        </p:nvSpPr>
        <p:spPr>
          <a:xfrm rot="13146240">
            <a:off x="1548354" y="2765459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1655410" y="3260699"/>
            <a:ext cx="193675" cy="190274"/>
          </a:xfrm>
          <a:prstGeom prst="ellipse">
            <a:avLst/>
          </a:prstGeom>
          <a:noFill/>
          <a:ln w="19050" cmpd="sng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>
            <a:stCxn id="80" idx="1"/>
            <a:endCxn id="80" idx="5"/>
          </p:cNvCxnSpPr>
          <p:nvPr/>
        </p:nvCxnSpPr>
        <p:spPr>
          <a:xfrm>
            <a:off x="1683773" y="3288564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0" idx="3"/>
            <a:endCxn id="80" idx="7"/>
          </p:cNvCxnSpPr>
          <p:nvPr/>
        </p:nvCxnSpPr>
        <p:spPr>
          <a:xfrm flipV="1">
            <a:off x="1683773" y="3288564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715111" y="2697452"/>
            <a:ext cx="602631" cy="1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Freeform 83"/>
          <p:cNvSpPr/>
          <p:nvPr/>
        </p:nvSpPr>
        <p:spPr>
          <a:xfrm rot="16421158">
            <a:off x="1006360" y="1867675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80917" y="1571013"/>
            <a:ext cx="489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796411" y="2826261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9383" y="2002958"/>
            <a:ext cx="479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312281" y="2518333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1426492" y="1900418"/>
            <a:ext cx="891250" cy="1932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4" idx="8"/>
          </p:cNvCxnSpPr>
          <p:nvPr/>
        </p:nvCxnSpPr>
        <p:spPr>
          <a:xfrm flipV="1">
            <a:off x="1415023" y="1667471"/>
            <a:ext cx="902719" cy="244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2312741" y="1908998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340763" y="1425221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3899943" y="1354434"/>
            <a:ext cx="766977" cy="4401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4666920" y="1794553"/>
            <a:ext cx="0" cy="88023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V="1">
            <a:off x="3899943" y="2674791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5015355" y="2674792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015355" y="3114910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Freeform 136"/>
          <p:cNvSpPr/>
          <p:nvPr/>
        </p:nvSpPr>
        <p:spPr>
          <a:xfrm rot="16200000">
            <a:off x="4698090" y="1401746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8" name="Freeform 137"/>
          <p:cNvSpPr/>
          <p:nvPr/>
        </p:nvSpPr>
        <p:spPr>
          <a:xfrm rot="6136886" flipV="1">
            <a:off x="4656815" y="2676373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917038" y="1532140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3917038" y="3114910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5782332" y="2490126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5782332" y="3473180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5156684" y="1277881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876848" y="2457860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778090" y="954555"/>
            <a:ext cx="1335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Bremsstrahlung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348982" y="954555"/>
            <a:ext cx="1070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Annihilation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51" name="Straight Connector 150"/>
          <p:cNvCxnSpPr/>
          <p:nvPr/>
        </p:nvCxnSpPr>
        <p:spPr>
          <a:xfrm>
            <a:off x="6718780" y="2310606"/>
            <a:ext cx="766977" cy="64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Rectangle 152"/>
          <p:cNvSpPr/>
          <p:nvPr/>
        </p:nvSpPr>
        <p:spPr>
          <a:xfrm>
            <a:off x="6742694" y="1859332"/>
            <a:ext cx="60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p</a:t>
            </a:r>
            <a:r>
              <a:rPr lang="en-US" i="1" baseline="30000" dirty="0" smtClean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0</a:t>
            </a:r>
            <a:r>
              <a:rPr lang="en-US" i="1" dirty="0" smtClean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,h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154" name="Freeform 153"/>
          <p:cNvSpPr/>
          <p:nvPr/>
        </p:nvSpPr>
        <p:spPr>
          <a:xfrm rot="16200000">
            <a:off x="7515688" y="1919759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56" name="Straight Connector 155"/>
          <p:cNvCxnSpPr/>
          <p:nvPr/>
        </p:nvCxnSpPr>
        <p:spPr>
          <a:xfrm flipV="1">
            <a:off x="7845396" y="2333370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7845396" y="2773488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Freeform 157"/>
          <p:cNvSpPr/>
          <p:nvPr/>
        </p:nvSpPr>
        <p:spPr>
          <a:xfrm rot="6136886" flipV="1">
            <a:off x="7486856" y="2334951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8612373" y="2148704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8612373" y="3131758"/>
            <a:ext cx="389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706889" y="2116438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A’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912990" y="1650201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042218" y="953066"/>
            <a:ext cx="1154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</a:rPr>
              <a:t>Meson decay</a:t>
            </a:r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82996" y="4804533"/>
            <a:ext cx="315086" cy="276999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A’</a:t>
            </a:r>
            <a:endParaRPr lang="en-US" sz="1200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4071034" y="4567608"/>
            <a:ext cx="315086" cy="276999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A’</a:t>
            </a:r>
            <a:endParaRPr lang="en-US" sz="1200" i="1" dirty="0"/>
          </a:p>
        </p:txBody>
      </p:sp>
      <p:sp>
        <p:nvSpPr>
          <p:cNvPr id="55" name="TextBox 54"/>
          <p:cNvSpPr txBox="1"/>
          <p:nvPr/>
        </p:nvSpPr>
        <p:spPr>
          <a:xfrm>
            <a:off x="1186473" y="5218580"/>
            <a:ext cx="731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2"/>
                </a:solidFill>
              </a:rPr>
              <a:t>O</a:t>
            </a:r>
            <a:r>
              <a:rPr lang="en-US" dirty="0" smtClean="0">
                <a:solidFill>
                  <a:schemeClr val="bg2"/>
                </a:solidFill>
              </a:rPr>
              <a:t>(</a:t>
            </a:r>
            <a:r>
              <a:rPr lang="en-US" dirty="0" err="1" smtClean="0">
                <a:solidFill>
                  <a:schemeClr val="bg2"/>
                </a:solidFill>
              </a:rPr>
              <a:t>pb</a:t>
            </a:r>
            <a:r>
              <a:rPr lang="en-US" dirty="0" smtClean="0">
                <a:solidFill>
                  <a:schemeClr val="bg2"/>
                </a:solidFill>
              </a:rPr>
              <a:t>)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655828" y="5218580"/>
            <a:ext cx="680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2"/>
                </a:solidFill>
              </a:rPr>
              <a:t>O</a:t>
            </a:r>
            <a:r>
              <a:rPr lang="en-US" dirty="0" smtClean="0">
                <a:solidFill>
                  <a:schemeClr val="bg2"/>
                </a:solidFill>
              </a:rPr>
              <a:t>(</a:t>
            </a:r>
            <a:r>
              <a:rPr lang="en-US" dirty="0" err="1">
                <a:solidFill>
                  <a:schemeClr val="bg2"/>
                </a:solidFill>
              </a:rPr>
              <a:t>f</a:t>
            </a:r>
            <a:r>
              <a:rPr lang="en-US" dirty="0" err="1" smtClean="0">
                <a:solidFill>
                  <a:schemeClr val="bg2"/>
                </a:solidFill>
              </a:rPr>
              <a:t>b</a:t>
            </a:r>
            <a:r>
              <a:rPr lang="en-US" dirty="0" smtClean="0">
                <a:solidFill>
                  <a:schemeClr val="bg2"/>
                </a:solidFill>
              </a:rPr>
              <a:t>)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56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8228" y="4865262"/>
            <a:ext cx="168535" cy="417468"/>
          </a:xfrm>
          <a:prstGeom prst="rect">
            <a:avLst/>
          </a:prstGeom>
          <a:solidFill>
            <a:srgbClr val="948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076" y="1589550"/>
            <a:ext cx="8229600" cy="2793393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C4BD97"/>
                </a:solidFill>
              </a:rPr>
              <a:t>Main </a:t>
            </a:r>
            <a:r>
              <a:rPr lang="en-US" sz="1800" dirty="0">
                <a:solidFill>
                  <a:srgbClr val="C4BD97"/>
                </a:solidFill>
              </a:rPr>
              <a:t>backgrounds: SM Bremsstrahlung + Bethe-</a:t>
            </a:r>
            <a:r>
              <a:rPr lang="en-US" sz="1800" dirty="0" err="1" smtClean="0">
                <a:solidFill>
                  <a:srgbClr val="C4BD97"/>
                </a:solidFill>
              </a:rPr>
              <a:t>Heitler</a:t>
            </a:r>
            <a:endParaRPr lang="en-US" sz="1800" dirty="0" smtClean="0">
              <a:solidFill>
                <a:srgbClr val="C4BD97"/>
              </a:solidFill>
            </a:endParaRPr>
          </a:p>
          <a:p>
            <a:r>
              <a:rPr lang="en-US" sz="1800" dirty="0" smtClean="0">
                <a:solidFill>
                  <a:srgbClr val="C4BD97"/>
                </a:solidFill>
              </a:rPr>
              <a:t>Kinematics:</a:t>
            </a:r>
            <a:endParaRPr lang="en-US" sz="1800" dirty="0">
              <a:solidFill>
                <a:srgbClr val="C4BD97"/>
              </a:solidFill>
            </a:endParaRPr>
          </a:p>
          <a:p>
            <a:pPr lvl="1"/>
            <a:r>
              <a:rPr lang="en-US" sz="1800" i="1" dirty="0" smtClean="0"/>
              <a:t>A</a:t>
            </a:r>
            <a:r>
              <a:rPr lang="en-US" sz="1800" dirty="0" smtClean="0"/>
              <a:t>’ takes nearly all the beam energy </a:t>
            </a:r>
            <a:r>
              <a:rPr lang="en-US" sz="1800" i="1" dirty="0" smtClean="0"/>
              <a:t>E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 (sharply peaked at x≈1)</a:t>
            </a:r>
          </a:p>
          <a:p>
            <a:pPr lvl="1"/>
            <a:r>
              <a:rPr lang="en-US" sz="1800" dirty="0" smtClean="0"/>
              <a:t>Electron takes a small energy ≈ </a:t>
            </a:r>
            <a:r>
              <a:rPr lang="en-US" sz="1800" i="1" dirty="0" smtClean="0"/>
              <a:t>m</a:t>
            </a:r>
            <a:r>
              <a:rPr lang="en-US" sz="1800" i="1" baseline="-25000" dirty="0" smtClean="0"/>
              <a:t>A</a:t>
            </a:r>
            <a:r>
              <a:rPr lang="en-US" sz="1800" baseline="-25000" dirty="0" smtClean="0"/>
              <a:t>’</a:t>
            </a:r>
            <a:endParaRPr lang="en-US" sz="1800" dirty="0" smtClean="0"/>
          </a:p>
          <a:p>
            <a:pPr lvl="1"/>
            <a:r>
              <a:rPr lang="en-US" sz="1800" i="1" dirty="0" smtClean="0"/>
              <a:t>A</a:t>
            </a:r>
            <a:r>
              <a:rPr lang="en-US" sz="1800" dirty="0" smtClean="0"/>
              <a:t>’ emission almost collinear to the beam: </a:t>
            </a:r>
            <a:r>
              <a:rPr lang="en-US" sz="18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q</a:t>
            </a:r>
            <a:r>
              <a:rPr lang="en-US" sz="1800" i="1" baseline="-25000" dirty="0" err="1" smtClean="0">
                <a:solidFill>
                  <a:srgbClr val="FFFF00"/>
                </a:solidFill>
              </a:rPr>
              <a:t>A</a:t>
            </a:r>
            <a:r>
              <a:rPr lang="en-US" sz="1800" baseline="-25000" dirty="0" smtClean="0">
                <a:solidFill>
                  <a:srgbClr val="FFFF00"/>
                </a:solidFill>
              </a:rPr>
              <a:t>’</a:t>
            </a:r>
            <a:r>
              <a:rPr lang="en-US" sz="1800" dirty="0" smtClean="0">
                <a:solidFill>
                  <a:srgbClr val="FFFF00"/>
                </a:solidFill>
              </a:rPr>
              <a:t>=(</a:t>
            </a:r>
            <a:r>
              <a:rPr lang="en-US" sz="1800" i="1" dirty="0" smtClean="0">
                <a:solidFill>
                  <a:srgbClr val="FFFF00"/>
                </a:solidFill>
              </a:rPr>
              <a:t>m</a:t>
            </a:r>
            <a:r>
              <a:rPr lang="en-US" sz="1800" i="1" baseline="-25000" dirty="0" smtClean="0">
                <a:solidFill>
                  <a:srgbClr val="FFFF00"/>
                </a:solidFill>
              </a:rPr>
              <a:t>A</a:t>
            </a:r>
            <a:r>
              <a:rPr lang="en-US" sz="1800" baseline="-25000" dirty="0" smtClean="0">
                <a:solidFill>
                  <a:srgbClr val="FFFF00"/>
                </a:solidFill>
              </a:rPr>
              <a:t>’</a:t>
            </a:r>
            <a:r>
              <a:rPr lang="en-US" sz="1800" dirty="0" smtClean="0">
                <a:solidFill>
                  <a:srgbClr val="FFFF00"/>
                </a:solidFill>
              </a:rPr>
              <a:t>/</a:t>
            </a:r>
            <a:r>
              <a:rPr lang="en-US" sz="1800" i="1" dirty="0" smtClean="0">
                <a:solidFill>
                  <a:srgbClr val="FFFF00"/>
                </a:solidFill>
              </a:rPr>
              <a:t>E</a:t>
            </a:r>
            <a:r>
              <a:rPr lang="en-US" sz="1800" i="1" baseline="-25000" dirty="0" smtClean="0">
                <a:solidFill>
                  <a:srgbClr val="FFFF00"/>
                </a:solidFill>
              </a:rPr>
              <a:t>0</a:t>
            </a:r>
            <a:r>
              <a:rPr lang="en-US" sz="1800" dirty="0" smtClean="0">
                <a:solidFill>
                  <a:srgbClr val="FFFF00"/>
                </a:solidFill>
              </a:rPr>
              <a:t>)</a:t>
            </a:r>
            <a:r>
              <a:rPr lang="en-US" sz="1800" baseline="30000" dirty="0" smtClean="0">
                <a:solidFill>
                  <a:srgbClr val="FFFF00"/>
                </a:solidFill>
              </a:rPr>
              <a:t>3/2</a:t>
            </a:r>
          </a:p>
          <a:p>
            <a:pPr lvl="1"/>
            <a:r>
              <a:rPr lang="en-US" sz="1800" dirty="0" smtClean="0"/>
              <a:t>Electron going at “wide” angle: </a:t>
            </a:r>
            <a:r>
              <a:rPr lang="en-US" sz="1800" dirty="0" err="1" smtClean="0">
                <a:latin typeface="Symbol" charset="2"/>
                <a:cs typeface="Symbol" charset="2"/>
              </a:rPr>
              <a:t>q</a:t>
            </a:r>
            <a:r>
              <a:rPr lang="en-US" sz="1800" i="1" baseline="-25000" dirty="0" err="1" smtClean="0"/>
              <a:t>e</a:t>
            </a:r>
            <a:r>
              <a:rPr lang="en-US" sz="1800" dirty="0" smtClean="0"/>
              <a:t>=(</a:t>
            </a:r>
            <a:r>
              <a:rPr lang="en-US" sz="1800" i="1" dirty="0" smtClean="0"/>
              <a:t>m</a:t>
            </a:r>
            <a:r>
              <a:rPr lang="en-US" sz="1800" i="1" baseline="-25000" dirty="0" smtClean="0"/>
              <a:t>A</a:t>
            </a:r>
            <a:r>
              <a:rPr lang="en-US" sz="1800" baseline="-25000" dirty="0" smtClean="0"/>
              <a:t>’</a:t>
            </a:r>
            <a:r>
              <a:rPr lang="en-US" sz="1800" dirty="0" smtClean="0"/>
              <a:t>/</a:t>
            </a:r>
            <a:r>
              <a:rPr lang="en-US" sz="1800" i="1" dirty="0" smtClean="0"/>
              <a:t>E</a:t>
            </a:r>
            <a:r>
              <a:rPr lang="en-US" sz="1800" i="1" baseline="-25000" dirty="0" smtClean="0"/>
              <a:t>0</a:t>
            </a:r>
            <a:r>
              <a:rPr lang="en-US" sz="1800" dirty="0" smtClean="0"/>
              <a:t>)</a:t>
            </a:r>
            <a:r>
              <a:rPr lang="en-US" sz="1800" baseline="30000" dirty="0" smtClean="0"/>
              <a:t>1/2</a:t>
            </a:r>
          </a:p>
          <a:p>
            <a:pPr lvl="1"/>
            <a:r>
              <a:rPr lang="en-US" sz="1800" i="1" dirty="0"/>
              <a:t>A</a:t>
            </a:r>
            <a:r>
              <a:rPr lang="en-US" sz="1800" dirty="0"/>
              <a:t>’ </a:t>
            </a:r>
            <a:r>
              <a:rPr lang="en-US" sz="1800" dirty="0" smtClean="0"/>
              <a:t>decay products open by </a:t>
            </a:r>
            <a:r>
              <a:rPr lang="en-US" sz="1800" dirty="0" smtClean="0">
                <a:solidFill>
                  <a:srgbClr val="C4BD97"/>
                </a:solidFill>
                <a:latin typeface="Symbol" charset="2"/>
                <a:cs typeface="Symbol" charset="2"/>
              </a:rPr>
              <a:t>q</a:t>
            </a:r>
            <a:r>
              <a:rPr lang="en-US" sz="1800" dirty="0" smtClean="0">
                <a:solidFill>
                  <a:srgbClr val="C4BD97"/>
                </a:solidFill>
              </a:rPr>
              <a:t> ≈ </a:t>
            </a:r>
            <a:r>
              <a:rPr lang="en-US" sz="1800" i="1" dirty="0" smtClean="0">
                <a:solidFill>
                  <a:srgbClr val="C4BD97"/>
                </a:solidFill>
              </a:rPr>
              <a:t>m</a:t>
            </a:r>
            <a:r>
              <a:rPr lang="en-US" sz="1800" i="1" baseline="-25000" dirty="0" smtClean="0">
                <a:solidFill>
                  <a:srgbClr val="C4BD97"/>
                </a:solidFill>
              </a:rPr>
              <a:t>A</a:t>
            </a:r>
            <a:r>
              <a:rPr lang="en-US" sz="1800" baseline="-25000" dirty="0" smtClean="0">
                <a:solidFill>
                  <a:srgbClr val="C4BD97"/>
                </a:solidFill>
              </a:rPr>
              <a:t>’</a:t>
            </a:r>
            <a:r>
              <a:rPr lang="en-US" sz="1800" dirty="0" smtClean="0">
                <a:solidFill>
                  <a:srgbClr val="C4BD97"/>
                </a:solidFill>
              </a:rPr>
              <a:t>/</a:t>
            </a:r>
            <a:r>
              <a:rPr lang="en-US" sz="1800" i="1" dirty="0" smtClean="0">
                <a:solidFill>
                  <a:srgbClr val="C4BD97"/>
                </a:solidFill>
              </a:rPr>
              <a:t>E</a:t>
            </a:r>
            <a:r>
              <a:rPr lang="en-US" sz="1800" i="1" baseline="-25000" dirty="0" smtClean="0">
                <a:solidFill>
                  <a:srgbClr val="C4BD97"/>
                </a:solidFill>
              </a:rPr>
              <a:t>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25</a:t>
            </a:fld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55058" y="5083815"/>
            <a:ext cx="971905" cy="0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126963" y="5083815"/>
            <a:ext cx="699771" cy="712688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126963" y="4798613"/>
            <a:ext cx="2091056" cy="285203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218019" y="4798613"/>
            <a:ext cx="1689291" cy="285075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218019" y="4157043"/>
            <a:ext cx="2142847" cy="64157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126963" y="5083815"/>
            <a:ext cx="1422962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218019" y="4577168"/>
            <a:ext cx="1484556" cy="221446"/>
          </a:xfrm>
          <a:prstGeom prst="straightConnector1">
            <a:avLst/>
          </a:prstGeom>
          <a:ln>
            <a:solidFill>
              <a:srgbClr val="FFFF00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4172368" y="4669243"/>
            <a:ext cx="46124" cy="268990"/>
          </a:xfrm>
          <a:custGeom>
            <a:avLst/>
            <a:gdLst>
              <a:gd name="connsiteX0" fmla="*/ 0 w 53157"/>
              <a:gd name="connsiteY0" fmla="*/ 0 h 323949"/>
              <a:gd name="connsiteX1" fmla="*/ 51835 w 53157"/>
              <a:gd name="connsiteY1" fmla="*/ 168454 h 323949"/>
              <a:gd name="connsiteX2" fmla="*/ 38876 w 53157"/>
              <a:gd name="connsiteY2" fmla="*/ 323949 h 323949"/>
              <a:gd name="connsiteX3" fmla="*/ 38876 w 53157"/>
              <a:gd name="connsiteY3" fmla="*/ 323949 h 323949"/>
              <a:gd name="connsiteX0" fmla="*/ 1731 w 15957"/>
              <a:gd name="connsiteY0" fmla="*/ 0 h 360029"/>
              <a:gd name="connsiteX1" fmla="*/ 12959 w 15957"/>
              <a:gd name="connsiteY1" fmla="*/ 204534 h 360029"/>
              <a:gd name="connsiteX2" fmla="*/ 0 w 15957"/>
              <a:gd name="connsiteY2" fmla="*/ 360029 h 360029"/>
              <a:gd name="connsiteX3" fmla="*/ 0 w 15957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211750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172063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190103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91 w 53629"/>
              <a:gd name="connsiteY0" fmla="*/ 0 h 360029"/>
              <a:gd name="connsiteX1" fmla="*/ 53627 w 53629"/>
              <a:gd name="connsiteY1" fmla="*/ 190103 h 360029"/>
              <a:gd name="connsiteX2" fmla="*/ 60 w 53629"/>
              <a:gd name="connsiteY2" fmla="*/ 360029 h 360029"/>
              <a:gd name="connsiteX3" fmla="*/ 60 w 53629"/>
              <a:gd name="connsiteY3" fmla="*/ 360029 h 360029"/>
              <a:gd name="connsiteX0" fmla="*/ 1791 w 53628"/>
              <a:gd name="connsiteY0" fmla="*/ 92 h 360121"/>
              <a:gd name="connsiteX1" fmla="*/ 53627 w 53628"/>
              <a:gd name="connsiteY1" fmla="*/ 190195 h 360121"/>
              <a:gd name="connsiteX2" fmla="*/ 60 w 53628"/>
              <a:gd name="connsiteY2" fmla="*/ 360121 h 360121"/>
              <a:gd name="connsiteX3" fmla="*/ 60 w 53628"/>
              <a:gd name="connsiteY3" fmla="*/ 360121 h 36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28" h="360121">
                <a:moveTo>
                  <a:pt x="1791" y="92"/>
                </a:moveTo>
                <a:cubicBezTo>
                  <a:pt x="6011" y="-4013"/>
                  <a:pt x="53915" y="130190"/>
                  <a:pt x="53627" y="190195"/>
                </a:cubicBezTo>
                <a:cubicBezTo>
                  <a:pt x="53339" y="250200"/>
                  <a:pt x="-2086" y="357056"/>
                  <a:pt x="60" y="360121"/>
                </a:cubicBezTo>
                <a:lnTo>
                  <a:pt x="60" y="360121"/>
                </a:ln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210468" y="4623908"/>
            <a:ext cx="30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q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507097" y="5168171"/>
            <a:ext cx="40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Symbol" charset="2"/>
                <a:cs typeface="Symbol" charset="2"/>
              </a:rPr>
              <a:t>q</a:t>
            </a:r>
            <a:r>
              <a:rPr lang="en-US" i="1" baseline="-25000" dirty="0" err="1" smtClean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endParaRPr lang="en-US" i="1" baseline="-25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2" name="Freeform 41"/>
          <p:cNvSpPr/>
          <p:nvPr/>
        </p:nvSpPr>
        <p:spPr>
          <a:xfrm rot="1252049">
            <a:off x="1541419" y="5074601"/>
            <a:ext cx="48025" cy="385528"/>
          </a:xfrm>
          <a:custGeom>
            <a:avLst/>
            <a:gdLst>
              <a:gd name="connsiteX0" fmla="*/ 0 w 53157"/>
              <a:gd name="connsiteY0" fmla="*/ 0 h 323949"/>
              <a:gd name="connsiteX1" fmla="*/ 51835 w 53157"/>
              <a:gd name="connsiteY1" fmla="*/ 168454 h 323949"/>
              <a:gd name="connsiteX2" fmla="*/ 38876 w 53157"/>
              <a:gd name="connsiteY2" fmla="*/ 323949 h 323949"/>
              <a:gd name="connsiteX3" fmla="*/ 38876 w 53157"/>
              <a:gd name="connsiteY3" fmla="*/ 323949 h 323949"/>
              <a:gd name="connsiteX0" fmla="*/ 1731 w 15957"/>
              <a:gd name="connsiteY0" fmla="*/ 0 h 360029"/>
              <a:gd name="connsiteX1" fmla="*/ 12959 w 15957"/>
              <a:gd name="connsiteY1" fmla="*/ 204534 h 360029"/>
              <a:gd name="connsiteX2" fmla="*/ 0 w 15957"/>
              <a:gd name="connsiteY2" fmla="*/ 360029 h 360029"/>
              <a:gd name="connsiteX3" fmla="*/ 0 w 15957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211750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172063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190103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91 w 53629"/>
              <a:gd name="connsiteY0" fmla="*/ 0 h 360029"/>
              <a:gd name="connsiteX1" fmla="*/ 53627 w 53629"/>
              <a:gd name="connsiteY1" fmla="*/ 190103 h 360029"/>
              <a:gd name="connsiteX2" fmla="*/ 60 w 53629"/>
              <a:gd name="connsiteY2" fmla="*/ 360029 h 360029"/>
              <a:gd name="connsiteX3" fmla="*/ 60 w 53629"/>
              <a:gd name="connsiteY3" fmla="*/ 360029 h 360029"/>
              <a:gd name="connsiteX0" fmla="*/ 1791 w 53628"/>
              <a:gd name="connsiteY0" fmla="*/ 92 h 360121"/>
              <a:gd name="connsiteX1" fmla="*/ 53627 w 53628"/>
              <a:gd name="connsiteY1" fmla="*/ 190195 h 360121"/>
              <a:gd name="connsiteX2" fmla="*/ 60 w 53628"/>
              <a:gd name="connsiteY2" fmla="*/ 360121 h 360121"/>
              <a:gd name="connsiteX3" fmla="*/ 60 w 53628"/>
              <a:gd name="connsiteY3" fmla="*/ 360121 h 36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28" h="360121">
                <a:moveTo>
                  <a:pt x="1791" y="92"/>
                </a:moveTo>
                <a:cubicBezTo>
                  <a:pt x="6011" y="-4013"/>
                  <a:pt x="53915" y="130190"/>
                  <a:pt x="53627" y="190195"/>
                </a:cubicBezTo>
                <a:cubicBezTo>
                  <a:pt x="53339" y="250200"/>
                  <a:pt x="-2086" y="357056"/>
                  <a:pt x="60" y="360121"/>
                </a:cubicBezTo>
                <a:lnTo>
                  <a:pt x="60" y="360121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505191" y="4787709"/>
            <a:ext cx="432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  <a:latin typeface="Symbol" charset="2"/>
                <a:cs typeface="Symbol" charset="2"/>
              </a:rPr>
              <a:t>q</a:t>
            </a:r>
            <a:r>
              <a:rPr lang="en-US" i="1" baseline="-25000" dirty="0" err="1">
                <a:solidFill>
                  <a:srgbClr val="FFFF00"/>
                </a:solidFill>
              </a:rPr>
              <a:t>A</a:t>
            </a:r>
            <a:r>
              <a:rPr lang="en-US" baseline="-25000" dirty="0">
                <a:solidFill>
                  <a:srgbClr val="FFFF00"/>
                </a:solidFill>
              </a:rPr>
              <a:t>’</a:t>
            </a:r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2416596" y="4910565"/>
            <a:ext cx="33030" cy="168126"/>
          </a:xfrm>
          <a:custGeom>
            <a:avLst/>
            <a:gdLst>
              <a:gd name="connsiteX0" fmla="*/ 0 w 53157"/>
              <a:gd name="connsiteY0" fmla="*/ 0 h 323949"/>
              <a:gd name="connsiteX1" fmla="*/ 51835 w 53157"/>
              <a:gd name="connsiteY1" fmla="*/ 168454 h 323949"/>
              <a:gd name="connsiteX2" fmla="*/ 38876 w 53157"/>
              <a:gd name="connsiteY2" fmla="*/ 323949 h 323949"/>
              <a:gd name="connsiteX3" fmla="*/ 38876 w 53157"/>
              <a:gd name="connsiteY3" fmla="*/ 323949 h 323949"/>
              <a:gd name="connsiteX0" fmla="*/ 1731 w 15957"/>
              <a:gd name="connsiteY0" fmla="*/ 0 h 360029"/>
              <a:gd name="connsiteX1" fmla="*/ 12959 w 15957"/>
              <a:gd name="connsiteY1" fmla="*/ 204534 h 360029"/>
              <a:gd name="connsiteX2" fmla="*/ 0 w 15957"/>
              <a:gd name="connsiteY2" fmla="*/ 360029 h 360029"/>
              <a:gd name="connsiteX3" fmla="*/ 0 w 15957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211750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172063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31 w 53569"/>
              <a:gd name="connsiteY0" fmla="*/ 0 h 360029"/>
              <a:gd name="connsiteX1" fmla="*/ 53567 w 53569"/>
              <a:gd name="connsiteY1" fmla="*/ 190103 h 360029"/>
              <a:gd name="connsiteX2" fmla="*/ 0 w 53569"/>
              <a:gd name="connsiteY2" fmla="*/ 360029 h 360029"/>
              <a:gd name="connsiteX3" fmla="*/ 0 w 53569"/>
              <a:gd name="connsiteY3" fmla="*/ 360029 h 360029"/>
              <a:gd name="connsiteX0" fmla="*/ 1791 w 53629"/>
              <a:gd name="connsiteY0" fmla="*/ 0 h 360029"/>
              <a:gd name="connsiteX1" fmla="*/ 53627 w 53629"/>
              <a:gd name="connsiteY1" fmla="*/ 190103 h 360029"/>
              <a:gd name="connsiteX2" fmla="*/ 60 w 53629"/>
              <a:gd name="connsiteY2" fmla="*/ 360029 h 360029"/>
              <a:gd name="connsiteX3" fmla="*/ 60 w 53629"/>
              <a:gd name="connsiteY3" fmla="*/ 360029 h 360029"/>
              <a:gd name="connsiteX0" fmla="*/ 1791 w 53628"/>
              <a:gd name="connsiteY0" fmla="*/ 92 h 360121"/>
              <a:gd name="connsiteX1" fmla="*/ 53627 w 53628"/>
              <a:gd name="connsiteY1" fmla="*/ 190195 h 360121"/>
              <a:gd name="connsiteX2" fmla="*/ 60 w 53628"/>
              <a:gd name="connsiteY2" fmla="*/ 360121 h 360121"/>
              <a:gd name="connsiteX3" fmla="*/ 60 w 53628"/>
              <a:gd name="connsiteY3" fmla="*/ 360121 h 360121"/>
              <a:gd name="connsiteX0" fmla="*/ 1731 w 16329"/>
              <a:gd name="connsiteY0" fmla="*/ 130 h 360159"/>
              <a:gd name="connsiteX1" fmla="*/ 16324 w 16329"/>
              <a:gd name="connsiteY1" fmla="*/ 149532 h 360159"/>
              <a:gd name="connsiteX2" fmla="*/ 0 w 16329"/>
              <a:gd name="connsiteY2" fmla="*/ 360159 h 360159"/>
              <a:gd name="connsiteX3" fmla="*/ 0 w 16329"/>
              <a:gd name="connsiteY3" fmla="*/ 360159 h 360159"/>
              <a:gd name="connsiteX0" fmla="*/ 1731 w 11797"/>
              <a:gd name="connsiteY0" fmla="*/ 85 h 360114"/>
              <a:gd name="connsiteX1" fmla="*/ 11788 w 11797"/>
              <a:gd name="connsiteY1" fmla="*/ 203892 h 360114"/>
              <a:gd name="connsiteX2" fmla="*/ 0 w 11797"/>
              <a:gd name="connsiteY2" fmla="*/ 360114 h 360114"/>
              <a:gd name="connsiteX3" fmla="*/ 0 w 11797"/>
              <a:gd name="connsiteY3" fmla="*/ 360114 h 36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7" h="360114">
                <a:moveTo>
                  <a:pt x="1731" y="85"/>
                </a:moveTo>
                <a:cubicBezTo>
                  <a:pt x="5951" y="-4020"/>
                  <a:pt x="12076" y="143887"/>
                  <a:pt x="11788" y="203892"/>
                </a:cubicBezTo>
                <a:cubicBezTo>
                  <a:pt x="11500" y="263897"/>
                  <a:pt x="1965" y="334077"/>
                  <a:pt x="0" y="360114"/>
                </a:cubicBezTo>
                <a:lnTo>
                  <a:pt x="0" y="360114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57481" y="4495930"/>
            <a:ext cx="394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E</a:t>
            </a:r>
            <a:r>
              <a:rPr lang="en-US" baseline="-25000" dirty="0">
                <a:solidFill>
                  <a:schemeClr val="bg1"/>
                </a:solidFill>
              </a:rPr>
              <a:t>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00073" y="5767773"/>
            <a:ext cx="312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137382" y="4384399"/>
            <a:ext cx="367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E’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547067" y="1875648"/>
            <a:ext cx="54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089215" y="1875648"/>
            <a:ext cx="766977" cy="4401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 rot="13146240">
            <a:off x="7672507" y="2383640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779563" y="2878880"/>
            <a:ext cx="193675" cy="190274"/>
          </a:xfrm>
          <a:prstGeom prst="ellipse">
            <a:avLst/>
          </a:prstGeom>
          <a:noFill/>
          <a:ln w="19050" cmpd="sng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8" idx="1"/>
            <a:endCxn id="28" idx="5"/>
          </p:cNvCxnSpPr>
          <p:nvPr/>
        </p:nvCxnSpPr>
        <p:spPr>
          <a:xfrm>
            <a:off x="7807926" y="2906745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8" idx="3"/>
            <a:endCxn id="28" idx="7"/>
          </p:cNvCxnSpPr>
          <p:nvPr/>
        </p:nvCxnSpPr>
        <p:spPr>
          <a:xfrm flipV="1">
            <a:off x="7807926" y="2906745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839264" y="2315633"/>
            <a:ext cx="602631" cy="1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 rot="16421158">
            <a:off x="7130513" y="1485856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20564" y="2444442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193536" y="1621139"/>
            <a:ext cx="479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88270" y="2136514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550645" y="1518599"/>
            <a:ext cx="891250" cy="1932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4" idx="8"/>
          </p:cNvCxnSpPr>
          <p:nvPr/>
        </p:nvCxnSpPr>
        <p:spPr>
          <a:xfrm flipV="1">
            <a:off x="7539176" y="1285652"/>
            <a:ext cx="902719" cy="244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8488730" y="1527179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516752" y="1043402"/>
            <a:ext cx="460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50" name="Straight Connector 49"/>
          <p:cNvCxnSpPr>
            <a:endCxn id="60" idx="8"/>
          </p:cNvCxnSpPr>
          <p:nvPr/>
        </p:nvCxnSpPr>
        <p:spPr>
          <a:xfrm>
            <a:off x="6796025" y="4368844"/>
            <a:ext cx="386458" cy="585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60" idx="8"/>
          </p:cNvCxnSpPr>
          <p:nvPr/>
        </p:nvCxnSpPr>
        <p:spPr>
          <a:xfrm flipV="1">
            <a:off x="7182483" y="4080556"/>
            <a:ext cx="1457931" cy="34681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 rot="15784366">
            <a:off x="7201866" y="5386388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7060852" y="5798689"/>
            <a:ext cx="193675" cy="190274"/>
          </a:xfrm>
          <a:prstGeom prst="ellipse">
            <a:avLst/>
          </a:prstGeom>
          <a:noFill/>
          <a:ln w="19050" cmpd="sng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6" idx="1"/>
            <a:endCxn id="56" idx="5"/>
          </p:cNvCxnSpPr>
          <p:nvPr/>
        </p:nvCxnSpPr>
        <p:spPr>
          <a:xfrm>
            <a:off x="7089215" y="5826554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6" idx="3"/>
            <a:endCxn id="56" idx="7"/>
          </p:cNvCxnSpPr>
          <p:nvPr/>
        </p:nvCxnSpPr>
        <p:spPr>
          <a:xfrm flipV="1">
            <a:off x="7089215" y="5826554"/>
            <a:ext cx="136949" cy="134544"/>
          </a:xfrm>
          <a:prstGeom prst="line">
            <a:avLst/>
          </a:prstGeom>
          <a:ln>
            <a:solidFill>
              <a:srgbClr val="C4BD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6496155" y="4101377"/>
            <a:ext cx="372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60" name="Freeform 59"/>
          <p:cNvSpPr/>
          <p:nvPr/>
        </p:nvSpPr>
        <p:spPr>
          <a:xfrm rot="10600166">
            <a:off x="7194582" y="4416337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>
            <a:stCxn id="60" idx="0"/>
          </p:cNvCxnSpPr>
          <p:nvPr/>
        </p:nvCxnSpPr>
        <p:spPr>
          <a:xfrm>
            <a:off x="7574038" y="4832539"/>
            <a:ext cx="925742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574054" y="5388913"/>
            <a:ext cx="925726" cy="3592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60" idx="0"/>
          </p:cNvCxnSpPr>
          <p:nvPr/>
        </p:nvCxnSpPr>
        <p:spPr>
          <a:xfrm>
            <a:off x="7574038" y="4832539"/>
            <a:ext cx="0" cy="559357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755773" y="3898062"/>
            <a:ext cx="372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2975" y="5207230"/>
            <a:ext cx="372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571066" y="4714636"/>
            <a:ext cx="372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994528" y="3530510"/>
            <a:ext cx="151482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Bethe-</a:t>
            </a:r>
            <a:r>
              <a:rPr lang="en-US" sz="1600" dirty="0" err="1" smtClean="0">
                <a:solidFill>
                  <a:schemeClr val="bg1"/>
                </a:solidFill>
              </a:rPr>
              <a:t>Heitler</a:t>
            </a:r>
            <a:r>
              <a:rPr lang="en-US" sz="1600" dirty="0" smtClean="0">
                <a:solidFill>
                  <a:schemeClr val="bg1"/>
                </a:solidFill>
              </a:rPr>
              <a:t> background</a:t>
            </a:r>
            <a:endParaRPr lang="en-US" sz="1600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984952" y="598572"/>
            <a:ext cx="151482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Radiative</a:t>
            </a:r>
            <a:r>
              <a:rPr lang="en-US" sz="1600" dirty="0" smtClean="0">
                <a:solidFill>
                  <a:schemeClr val="bg1"/>
                </a:solidFill>
              </a:rPr>
              <a:t> background</a:t>
            </a:r>
            <a:endParaRPr lang="en-US" sz="1600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0335" y="4537003"/>
            <a:ext cx="5539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</a:rPr>
              <a:t>Target</a:t>
            </a:r>
            <a:endParaRPr 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 target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20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84" y="4689119"/>
            <a:ext cx="1271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chemeClr val="bg2"/>
                </a:solidFill>
              </a:rPr>
              <a:t>Luminosity</a:t>
            </a:r>
            <a:r>
              <a:rPr lang="it-IT" dirty="0" smtClean="0">
                <a:solidFill>
                  <a:schemeClr val="bg2"/>
                </a:solidFill>
              </a:rPr>
              <a:t>:</a:t>
            </a:r>
            <a:endParaRPr lang="en-US" baseline="-25000" dirty="0">
              <a:solidFill>
                <a:schemeClr val="bg2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374" y="4474985"/>
            <a:ext cx="2144882" cy="846664"/>
          </a:xfrm>
          <a:prstGeom prst="rect">
            <a:avLst/>
          </a:prstGeom>
          <a:ln>
            <a:noFill/>
          </a:ln>
        </p:spPr>
      </p:pic>
      <p:sp>
        <p:nvSpPr>
          <p:cNvPr id="51" name="TextBox 50"/>
          <p:cNvSpPr txBox="1"/>
          <p:nvPr/>
        </p:nvSpPr>
        <p:spPr>
          <a:xfrm>
            <a:off x="4454140" y="4689119"/>
            <a:ext cx="1293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At </a:t>
            </a:r>
            <a:r>
              <a:rPr lang="it-IT" dirty="0" err="1" smtClean="0">
                <a:solidFill>
                  <a:schemeClr val="bg2"/>
                </a:solidFill>
              </a:rPr>
              <a:t>colliders</a:t>
            </a:r>
            <a:r>
              <a:rPr lang="it-IT" dirty="0" smtClean="0">
                <a:solidFill>
                  <a:schemeClr val="bg2"/>
                </a:solidFill>
              </a:rPr>
              <a:t>:</a:t>
            </a:r>
            <a:endParaRPr lang="en-US" baseline="-25000" dirty="0">
              <a:solidFill>
                <a:schemeClr val="bg2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465" y="4474985"/>
            <a:ext cx="1485900" cy="838200"/>
          </a:xfrm>
          <a:prstGeom prst="rect">
            <a:avLst/>
          </a:prstGeom>
          <a:ln>
            <a:noFill/>
          </a:ln>
        </p:spPr>
      </p:pic>
      <p:cxnSp>
        <p:nvCxnSpPr>
          <p:cNvPr id="54" name="Straight Arrow Connector 53"/>
          <p:cNvCxnSpPr/>
          <p:nvPr/>
        </p:nvCxnSpPr>
        <p:spPr>
          <a:xfrm flipV="1">
            <a:off x="7153213" y="4963707"/>
            <a:ext cx="622019" cy="8624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788188" y="4792783"/>
            <a:ext cx="709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Beam</a:t>
            </a:r>
          </a:p>
          <a:p>
            <a:r>
              <a:rPr lang="en-US" sz="1400" dirty="0" smtClean="0">
                <a:solidFill>
                  <a:srgbClr val="FFFF00"/>
                </a:solidFill>
              </a:rPr>
              <a:t>section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9584" y="5502375"/>
            <a:ext cx="374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In </a:t>
            </a:r>
            <a:r>
              <a:rPr lang="it-IT" dirty="0" err="1" smtClean="0">
                <a:solidFill>
                  <a:srgbClr val="FFFF00"/>
                </a:solidFill>
              </a:rPr>
              <a:t>addition</a:t>
            </a:r>
            <a:r>
              <a:rPr lang="it-IT" dirty="0" smtClean="0">
                <a:solidFill>
                  <a:srgbClr val="FFFF00"/>
                </a:solidFill>
              </a:rPr>
              <a:t> to cross </a:t>
            </a:r>
            <a:r>
              <a:rPr lang="it-IT" dirty="0" err="1" smtClean="0">
                <a:solidFill>
                  <a:srgbClr val="FFFF00"/>
                </a:solidFill>
              </a:rPr>
              <a:t>section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advantage</a:t>
            </a:r>
            <a:endParaRPr lang="en-US" baseline="-25000" dirty="0">
              <a:solidFill>
                <a:srgbClr val="FFFF00"/>
              </a:solidFill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513" y="1375211"/>
            <a:ext cx="5209407" cy="2546098"/>
          </a:xfrm>
          <a:prstGeom prst="rect">
            <a:avLst/>
          </a:prstGeom>
          <a:ln>
            <a:noFill/>
          </a:ln>
        </p:spPr>
      </p:pic>
      <p:sp>
        <p:nvSpPr>
          <p:cNvPr id="62" name="TextBox 61"/>
          <p:cNvSpPr txBox="1"/>
          <p:nvPr/>
        </p:nvSpPr>
        <p:spPr>
          <a:xfrm>
            <a:off x="3045490" y="1925194"/>
            <a:ext cx="61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>
                <a:solidFill>
                  <a:srgbClr val="948A54"/>
                </a:solidFill>
              </a:rPr>
              <a:t>Target</a:t>
            </a:r>
            <a:endParaRPr lang="en-US" sz="1200" baseline="-25000" dirty="0">
              <a:solidFill>
                <a:srgbClr val="948A54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99010" y="1670355"/>
            <a:ext cx="5643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err="1" smtClean="0">
                <a:solidFill>
                  <a:srgbClr val="948A54"/>
                </a:solidFill>
              </a:rPr>
              <a:t>Shield</a:t>
            </a:r>
            <a:endParaRPr lang="en-US" sz="1200" baseline="-25000" dirty="0">
              <a:solidFill>
                <a:srgbClr val="948A54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47318" y="2647744"/>
            <a:ext cx="1006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err="1" smtClean="0">
                <a:solidFill>
                  <a:srgbClr val="948A54"/>
                </a:solidFill>
              </a:rPr>
              <a:t>Decay</a:t>
            </a:r>
            <a:r>
              <a:rPr lang="it-IT" sz="1200" i="1" dirty="0" smtClean="0">
                <a:solidFill>
                  <a:srgbClr val="948A54"/>
                </a:solidFill>
              </a:rPr>
              <a:t> </a:t>
            </a:r>
            <a:r>
              <a:rPr lang="it-IT" sz="1200" i="1" dirty="0" err="1" smtClean="0">
                <a:solidFill>
                  <a:srgbClr val="948A54"/>
                </a:solidFill>
              </a:rPr>
              <a:t>region</a:t>
            </a:r>
            <a:endParaRPr lang="en-US" sz="1200" baseline="-25000" dirty="0">
              <a:solidFill>
                <a:srgbClr val="948A54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201226" y="2938926"/>
            <a:ext cx="74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>
                <a:solidFill>
                  <a:srgbClr val="948A54"/>
                </a:solidFill>
              </a:rPr>
              <a:t>Detector</a:t>
            </a:r>
            <a:endParaRPr lang="en-US" sz="1200" baseline="-25000" dirty="0">
              <a:solidFill>
                <a:srgbClr val="948A54"/>
              </a:solidFill>
            </a:endParaRPr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beam-dump experiments</a:t>
            </a:r>
          </a:p>
        </p:txBody>
      </p:sp>
    </p:spTree>
    <p:extLst>
      <p:ext uri="{BB962C8B-B14F-4D97-AF65-F5344CB8AC3E}">
        <p14:creationId xmlns:p14="http://schemas.microsoft.com/office/powerpoint/2010/main" val="276702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61" y="3730705"/>
            <a:ext cx="8073290" cy="2191805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68" y="3847327"/>
            <a:ext cx="551429" cy="612699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beam-dump experiments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27</a:t>
            </a:fld>
            <a:endParaRPr lang="en-US" dirty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713" y="980811"/>
            <a:ext cx="5209407" cy="2546098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3061" y="3730706"/>
            <a:ext cx="2082356" cy="7998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062" y="4464335"/>
            <a:ext cx="7749317" cy="10061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1279" y="5337139"/>
            <a:ext cx="5461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07928" y="3806488"/>
            <a:ext cx="1516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948A54"/>
                </a:solidFill>
              </a:rPr>
              <a:t>Electron energy distribution due to the interaction in </a:t>
            </a:r>
            <a:r>
              <a:rPr lang="en-US" sz="1200" dirty="0" err="1" smtClean="0">
                <a:solidFill>
                  <a:srgbClr val="948A54"/>
                </a:solidFill>
              </a:rPr>
              <a:t>target+shield</a:t>
            </a:r>
            <a:endParaRPr lang="en-US" sz="1200" dirty="0">
              <a:solidFill>
                <a:srgbClr val="948A54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1951" y="5498046"/>
            <a:ext cx="1420150" cy="392997"/>
          </a:xfrm>
          <a:prstGeom prst="rect">
            <a:avLst/>
          </a:prstGeom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6640497" y="4157196"/>
            <a:ext cx="1606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50000"/>
                  </a:schemeClr>
                </a:solidFill>
              </a:rPr>
              <a:t>Decay probability of </a:t>
            </a:r>
            <a:r>
              <a:rPr lang="en-US" sz="1200" i="1" dirty="0" smtClean="0">
                <a:solidFill>
                  <a:schemeClr val="bg2">
                    <a:lumMod val="50000"/>
                  </a:schemeClr>
                </a:solidFill>
                <a:latin typeface="Symbol" charset="2"/>
                <a:cs typeface="Symbol" charset="2"/>
              </a:rPr>
              <a:t>g </a:t>
            </a:r>
            <a:r>
              <a:rPr lang="en-US" sz="1200" dirty="0" smtClean="0">
                <a:solidFill>
                  <a:schemeClr val="bg2">
                    <a:lumMod val="50000"/>
                  </a:schemeClr>
                </a:solidFill>
              </a:rPr>
              <a:t>’ after shield</a:t>
            </a:r>
            <a:endParaRPr 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658" y="1173516"/>
            <a:ext cx="1044000" cy="3747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7161" y="2624804"/>
            <a:ext cx="240513" cy="7645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5911" y="3050561"/>
            <a:ext cx="3100233" cy="47634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9658" y="2637762"/>
            <a:ext cx="472722" cy="30296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3300" y="2560014"/>
            <a:ext cx="277251" cy="3696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0401" y="2819132"/>
            <a:ext cx="3095998" cy="6738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40341" y="2599400"/>
            <a:ext cx="2505947" cy="46412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699" y="2516604"/>
            <a:ext cx="1538442" cy="58607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816071" y="5432399"/>
            <a:ext cx="1731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948A54"/>
                </a:solidFill>
              </a:rPr>
              <a:t>d</a:t>
            </a:r>
            <a:r>
              <a:rPr lang="en-US" sz="1200" dirty="0" smtClean="0">
                <a:solidFill>
                  <a:srgbClr val="948A54"/>
                </a:solidFill>
                <a:latin typeface="Symbol" charset="2"/>
                <a:cs typeface="Symbol" charset="2"/>
              </a:rPr>
              <a:t>s</a:t>
            </a:r>
            <a:r>
              <a:rPr lang="en-US" sz="1200" dirty="0" smtClean="0">
                <a:solidFill>
                  <a:srgbClr val="948A54"/>
                </a:solidFill>
              </a:rPr>
              <a:t>/dx for </a:t>
            </a:r>
            <a:r>
              <a:rPr lang="en-US" sz="1200" dirty="0" smtClean="0">
                <a:solidFill>
                  <a:srgbClr val="948A54"/>
                </a:solidFill>
                <a:latin typeface="Symbol" charset="2"/>
                <a:cs typeface="Symbol" charset="2"/>
              </a:rPr>
              <a:t>g </a:t>
            </a:r>
            <a:r>
              <a:rPr lang="en-US" sz="1200" dirty="0" smtClean="0">
                <a:solidFill>
                  <a:srgbClr val="948A54"/>
                </a:solidFill>
              </a:rPr>
              <a:t>’ production by Bremsstrahlung</a:t>
            </a:r>
            <a:endParaRPr lang="en-US" sz="1200" dirty="0">
              <a:solidFill>
                <a:srgbClr val="948A54"/>
              </a:solidFill>
            </a:endParaRPr>
          </a:p>
        </p:txBody>
      </p:sp>
      <p:sp>
        <p:nvSpPr>
          <p:cNvPr id="2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46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309" y="820703"/>
            <a:ext cx="5330437" cy="49945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Limits from electron beam-dump experiments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28</a:t>
            </a:fld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371709" y="1991560"/>
            <a:ext cx="4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rgbClr val="1982EA"/>
                </a:solidFill>
              </a:rPr>
              <a:t>L</a:t>
            </a:r>
            <a:r>
              <a:rPr lang="en-US" baseline="-25000" dirty="0" err="1" smtClean="0">
                <a:solidFill>
                  <a:srgbClr val="1982EA"/>
                </a:solidFill>
              </a:rPr>
              <a:t>sh</a:t>
            </a:r>
            <a:endParaRPr lang="en-US" baseline="-25000" dirty="0">
              <a:solidFill>
                <a:srgbClr val="1982EA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030722" y="2283245"/>
            <a:ext cx="256556" cy="472914"/>
          </a:xfrm>
          <a:prstGeom prst="straightConnector1">
            <a:avLst/>
          </a:prstGeom>
          <a:ln>
            <a:solidFill>
              <a:srgbClr val="1982E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8125" l="5297" r="970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528" y="2759334"/>
            <a:ext cx="196850" cy="20018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326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004" y="2089294"/>
            <a:ext cx="190500" cy="197126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>
            <a:off x="4192158" y="3789061"/>
            <a:ext cx="116995" cy="472914"/>
          </a:xfrm>
          <a:prstGeom prst="straightConnector1">
            <a:avLst/>
          </a:prstGeom>
          <a:ln>
            <a:solidFill>
              <a:srgbClr val="1982E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326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476" y="3591935"/>
            <a:ext cx="190500" cy="19712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8125" l="5297" r="970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0656" y="4269223"/>
            <a:ext cx="196850" cy="20018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405675" y="4157417"/>
            <a:ext cx="524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rgbClr val="1982EA"/>
                </a:solidFill>
              </a:rPr>
              <a:t>L</a:t>
            </a:r>
            <a:r>
              <a:rPr lang="en-US" baseline="-25000" dirty="0" err="1" smtClean="0">
                <a:solidFill>
                  <a:srgbClr val="1982EA"/>
                </a:solidFill>
              </a:rPr>
              <a:t>dec</a:t>
            </a:r>
            <a:endParaRPr lang="en-US" baseline="-25000" dirty="0">
              <a:solidFill>
                <a:srgbClr val="1982EA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56328" y="2480787"/>
            <a:ext cx="396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1982EA"/>
                </a:solidFill>
              </a:rPr>
              <a:t>E</a:t>
            </a:r>
            <a:r>
              <a:rPr lang="en-US" i="1" baseline="-25000" dirty="0" smtClean="0">
                <a:solidFill>
                  <a:srgbClr val="1982EA"/>
                </a:solidFill>
              </a:rPr>
              <a:t>0</a:t>
            </a:r>
            <a:endParaRPr lang="en-US" baseline="-25000" dirty="0">
              <a:solidFill>
                <a:srgbClr val="1982EA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4827529" y="2759334"/>
            <a:ext cx="256556" cy="472914"/>
          </a:xfrm>
          <a:prstGeom prst="straightConnector1">
            <a:avLst/>
          </a:prstGeom>
          <a:ln>
            <a:solidFill>
              <a:srgbClr val="1982E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8125" l="5297" r="970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211" y="2572106"/>
            <a:ext cx="196850" cy="20018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326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36" y="3232248"/>
            <a:ext cx="190500" cy="19712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>
          <a:xfrm>
            <a:off x="3442151" y="3868576"/>
            <a:ext cx="116995" cy="472914"/>
          </a:xfrm>
          <a:prstGeom prst="straightConnector1">
            <a:avLst/>
          </a:prstGeom>
          <a:ln>
            <a:solidFill>
              <a:srgbClr val="1982E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326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3469" y="3671450"/>
            <a:ext cx="190500" cy="197126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8125" l="5297" r="970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649" y="4348738"/>
            <a:ext cx="196850" cy="200186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655668" y="4236932"/>
            <a:ext cx="426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1982EA"/>
                </a:solidFill>
              </a:rPr>
              <a:t>N</a:t>
            </a:r>
            <a:r>
              <a:rPr lang="en-US" i="1" baseline="-25000" dirty="0" smtClean="0">
                <a:solidFill>
                  <a:srgbClr val="1982EA"/>
                </a:solidFill>
              </a:rPr>
              <a:t>e</a:t>
            </a:r>
            <a:endParaRPr lang="en-US" baseline="-25000" dirty="0">
              <a:solidFill>
                <a:srgbClr val="1982EA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47035">
            <a:off x="3171987" y="1941822"/>
            <a:ext cx="102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6"/>
                </a:solidFill>
              </a:rPr>
              <a:t>decay in dump</a:t>
            </a:r>
            <a:endParaRPr lang="en-US" sz="1100" dirty="0">
              <a:solidFill>
                <a:schemeClr val="accent6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03300" y="4492553"/>
            <a:ext cx="18641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79646"/>
                </a:solidFill>
              </a:rPr>
              <a:t>decay too far</a:t>
            </a:r>
            <a:endParaRPr lang="en-US" sz="1100" dirty="0">
              <a:solidFill>
                <a:srgbClr val="F79646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739279">
            <a:off x="5209749" y="3101442"/>
            <a:ext cx="12883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6"/>
                </a:solidFill>
              </a:rPr>
              <a:t>Not enough energy</a:t>
            </a:r>
            <a:endParaRPr lang="en-US" sz="1100" dirty="0">
              <a:solidFill>
                <a:schemeClr val="accent6"/>
              </a:solidFill>
            </a:endParaRPr>
          </a:p>
        </p:txBody>
      </p:sp>
      <p:sp>
        <p:nvSpPr>
          <p:cNvPr id="4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67340" y="4542692"/>
            <a:ext cx="10107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F79646"/>
                </a:solidFill>
              </a:rPr>
              <a:t> rate too small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61273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Limits from electron beam-dump 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7583"/>
            <a:ext cx="8440304" cy="48561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Beam-dump experiments: looking for decay products of “rare penetrating particles” behind a </a:t>
            </a:r>
            <a:r>
              <a:rPr lang="en-US" sz="1800" b="1" dirty="0" smtClean="0"/>
              <a:t>stopped electron beam </a:t>
            </a:r>
          </a:p>
          <a:p>
            <a:r>
              <a:rPr lang="en-US" sz="1800" dirty="0" smtClean="0">
                <a:solidFill>
                  <a:srgbClr val="FCD5B5"/>
                </a:solidFill>
              </a:rPr>
              <a:t>SLAC </a:t>
            </a:r>
            <a:r>
              <a:rPr lang="en-US" sz="1800" b="1" dirty="0" smtClean="0">
                <a:solidFill>
                  <a:srgbClr val="FCD5B5"/>
                </a:solidFill>
              </a:rPr>
              <a:t>E141</a:t>
            </a:r>
            <a:r>
              <a:rPr lang="en-US" sz="1800" dirty="0" smtClean="0">
                <a:solidFill>
                  <a:srgbClr val="FCD5B5"/>
                </a:solidFill>
              </a:rPr>
              <a:t> (1987) </a:t>
            </a:r>
            <a:r>
              <a:rPr lang="en-US" sz="1800" dirty="0" smtClean="0"/>
              <a:t>and </a:t>
            </a:r>
            <a:r>
              <a:rPr lang="en-US" sz="1800" dirty="0" smtClean="0">
                <a:solidFill>
                  <a:srgbClr val="FFFF00"/>
                </a:solidFill>
              </a:rPr>
              <a:t>SLAC </a:t>
            </a:r>
            <a:r>
              <a:rPr lang="en-US" sz="1800" b="1" dirty="0" smtClean="0">
                <a:solidFill>
                  <a:srgbClr val="FFFF00"/>
                </a:solidFill>
              </a:rPr>
              <a:t>E137</a:t>
            </a:r>
            <a:r>
              <a:rPr lang="en-US" sz="1800" dirty="0" smtClean="0">
                <a:solidFill>
                  <a:srgbClr val="FFFF00"/>
                </a:solidFill>
              </a:rPr>
              <a:t> (1988)</a:t>
            </a:r>
            <a:r>
              <a:rPr lang="en-US" sz="1800" dirty="0" smtClean="0"/>
              <a:t>, </a:t>
            </a:r>
            <a:r>
              <a:rPr lang="en-US" sz="1800" dirty="0" err="1" smtClean="0">
                <a:solidFill>
                  <a:srgbClr val="E6E0EC"/>
                </a:solidFill>
              </a:rPr>
              <a:t>Fermilab</a:t>
            </a:r>
            <a:r>
              <a:rPr lang="en-US" sz="1800" dirty="0" smtClean="0">
                <a:solidFill>
                  <a:srgbClr val="E6E0EC"/>
                </a:solidFill>
              </a:rPr>
              <a:t> </a:t>
            </a:r>
            <a:r>
              <a:rPr lang="en-US" sz="1800" b="1" dirty="0" smtClean="0">
                <a:solidFill>
                  <a:srgbClr val="E6E0EC"/>
                </a:solidFill>
              </a:rPr>
              <a:t>E774</a:t>
            </a:r>
            <a:r>
              <a:rPr lang="en-US" sz="1800" dirty="0" smtClean="0">
                <a:solidFill>
                  <a:srgbClr val="E6E0EC"/>
                </a:solidFill>
              </a:rPr>
              <a:t> (1991)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373" y="2006066"/>
            <a:ext cx="4013210" cy="365548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306193" y="3770967"/>
            <a:ext cx="56938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</a:rPr>
              <a:t>2×</a:t>
            </a:r>
            <a:r>
              <a:rPr lang="en-US" sz="1100" dirty="0" smtClean="0">
                <a:solidFill>
                  <a:srgbClr val="FFFF00"/>
                </a:solidFill>
              </a:rPr>
              <a:t>10</a:t>
            </a:r>
            <a:r>
              <a:rPr lang="en-US" sz="1100" baseline="30000" dirty="0" smtClean="0">
                <a:solidFill>
                  <a:srgbClr val="FFFF00"/>
                </a:solidFill>
              </a:rPr>
              <a:t>20</a:t>
            </a:r>
          </a:p>
          <a:p>
            <a:r>
              <a:rPr lang="en-US" sz="900" dirty="0" smtClean="0">
                <a:solidFill>
                  <a:srgbClr val="FFFF00"/>
                </a:solidFill>
              </a:rPr>
              <a:t>20 </a:t>
            </a:r>
            <a:r>
              <a:rPr lang="en-US" sz="900" dirty="0" err="1" smtClean="0">
                <a:solidFill>
                  <a:srgbClr val="FFFF00"/>
                </a:solidFill>
              </a:rPr>
              <a:t>GeV</a:t>
            </a:r>
            <a:endParaRPr lang="en-US" sz="900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55436" y="3075091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2×10</a:t>
            </a:r>
            <a:r>
              <a:rPr lang="en-US" sz="1100" baseline="30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15</a:t>
            </a:r>
          </a:p>
          <a:p>
            <a:r>
              <a:rPr lang="en-US" sz="9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9 </a:t>
            </a:r>
            <a:r>
              <a:rPr lang="en-US" sz="9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GeV</a:t>
            </a:r>
            <a:endParaRPr lang="en-US" sz="9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33474" y="2674092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5×10</a:t>
            </a:r>
            <a:r>
              <a:rPr lang="en-US" sz="1100" baseline="30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9</a:t>
            </a:r>
          </a:p>
          <a:p>
            <a:r>
              <a:rPr lang="en-US" sz="9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275 </a:t>
            </a:r>
            <a:r>
              <a:rPr lang="en-US" sz="9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GeV</a:t>
            </a:r>
            <a:r>
              <a:rPr lang="en-US" sz="9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endParaRPr lang="en-US" sz="9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042873" y="2380351"/>
            <a:ext cx="0" cy="2580106"/>
          </a:xfrm>
          <a:prstGeom prst="line">
            <a:avLst/>
          </a:prstGeom>
          <a:ln w="12700" cmpd="sng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150323" y="2380351"/>
            <a:ext cx="0" cy="2580106"/>
          </a:xfrm>
          <a:prstGeom prst="line">
            <a:avLst/>
          </a:prstGeom>
          <a:ln w="12700" cmpd="sng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 rot="16200000">
            <a:off x="4820739" y="5006238"/>
            <a:ext cx="37954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err="1">
                <a:solidFill>
                  <a:schemeClr val="accent2"/>
                </a:solidFill>
                <a:latin typeface="Symbol" charset="2"/>
                <a:cs typeface="Symbol" charset="2"/>
              </a:rPr>
              <a:t>m</a:t>
            </a:r>
            <a:r>
              <a:rPr lang="en-US" sz="900" baseline="30000" dirty="0" err="1">
                <a:solidFill>
                  <a:schemeClr val="accent2"/>
                </a:solidFill>
                <a:cs typeface="Calibri"/>
              </a:rPr>
              <a:t>+</a:t>
            </a:r>
            <a:r>
              <a:rPr lang="en-US" sz="900" dirty="0" err="1">
                <a:solidFill>
                  <a:schemeClr val="accent2"/>
                </a:solidFill>
                <a:latin typeface="Symbol" charset="2"/>
                <a:cs typeface="Symbol" charset="2"/>
              </a:rPr>
              <a:t>m</a:t>
            </a:r>
            <a:r>
              <a:rPr lang="en-US" sz="900" baseline="30000" dirty="0">
                <a:solidFill>
                  <a:schemeClr val="accent2"/>
                </a:solidFill>
                <a:cs typeface="Calibri"/>
              </a:rPr>
              <a:t>-</a:t>
            </a: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4862983" y="5079263"/>
            <a:ext cx="56810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accent6"/>
                </a:solidFill>
                <a:latin typeface="Calibri"/>
                <a:cs typeface="Calibri"/>
              </a:rPr>
              <a:t>hadrons</a:t>
            </a:r>
            <a:endParaRPr lang="en-US" sz="9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42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Proton beam dump: SHIP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76" y="588214"/>
            <a:ext cx="1322029" cy="21143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7417" y="1674173"/>
            <a:ext cx="4286651" cy="10252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39592" y="930783"/>
            <a:ext cx="3997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Main aim: look for heavy neutral leptons </a:t>
            </a:r>
            <a:endParaRPr lang="en-US" dirty="0">
              <a:solidFill>
                <a:srgbClr val="EEECE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0954" y="2711267"/>
            <a:ext cx="6045665" cy="28206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8" y="2711267"/>
            <a:ext cx="2791878" cy="2168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269" y="2711268"/>
            <a:ext cx="1484785" cy="3594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4860" y="588214"/>
            <a:ext cx="3200552" cy="2114354"/>
          </a:xfrm>
          <a:prstGeom prst="rect">
            <a:avLst/>
          </a:prstGeom>
        </p:spPr>
      </p:pic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78" y="4899695"/>
            <a:ext cx="2791878" cy="190857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40148" y="574161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Dark photon sensitivity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639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target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46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Running:</a:t>
            </a:r>
          </a:p>
          <a:p>
            <a:pPr lvl="1"/>
            <a:r>
              <a:rPr lang="en-US" sz="2000" dirty="0" smtClean="0"/>
              <a:t>APEX at JLAB Hall-A, test run done, full run coming</a:t>
            </a:r>
          </a:p>
          <a:p>
            <a:pPr lvl="1"/>
            <a:r>
              <a:rPr lang="en-US" sz="2000" dirty="0" smtClean="0"/>
              <a:t>A1 at MAMI</a:t>
            </a:r>
          </a:p>
          <a:p>
            <a:pPr lvl="1"/>
            <a:r>
              <a:rPr lang="en-US" sz="2000" dirty="0" smtClean="0"/>
              <a:t>HPS at JLAB Hall</a:t>
            </a:r>
            <a:r>
              <a:rPr lang="en-US" sz="2000" dirty="0"/>
              <a:t>-</a:t>
            </a:r>
            <a:r>
              <a:rPr lang="en-US" sz="2000" dirty="0" smtClean="0"/>
              <a:t>B, first runs done in 2015 and 2016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Coming soon:</a:t>
            </a:r>
            <a:endParaRPr lang="en-US" sz="2400" dirty="0">
              <a:solidFill>
                <a:srgbClr val="FFFF00"/>
              </a:solidFill>
            </a:endParaRP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PADME at </a:t>
            </a:r>
            <a:r>
              <a:rPr lang="en-US" sz="2000" dirty="0" err="1" smtClean="0">
                <a:solidFill>
                  <a:srgbClr val="FFFF00"/>
                </a:solidFill>
              </a:rPr>
              <a:t>Frascati</a:t>
            </a:r>
            <a:r>
              <a:rPr lang="en-US" sz="2000" dirty="0" smtClean="0">
                <a:solidFill>
                  <a:srgbClr val="FFFF00"/>
                </a:solidFill>
              </a:rPr>
              <a:t> (approved)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Proposed:</a:t>
            </a:r>
          </a:p>
          <a:p>
            <a:pPr lvl="1"/>
            <a:r>
              <a:rPr lang="en-US" sz="2000" dirty="0" err="1">
                <a:solidFill>
                  <a:schemeClr val="bg2">
                    <a:lumMod val="50000"/>
                  </a:schemeClr>
                </a:solidFill>
              </a:rPr>
              <a:t>DarkLight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 at JLAB FEL (electron on gas jet target)</a:t>
            </a:r>
          </a:p>
          <a:p>
            <a:pPr lvl="1"/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VEPP3 (electron on gas jet target)</a:t>
            </a:r>
          </a:p>
          <a:p>
            <a:pPr lvl="1"/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Cornell (positron extracted from synchrotron)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31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17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019800" y="6364238"/>
            <a:ext cx="714480" cy="365125"/>
          </a:xfrm>
        </p:spPr>
        <p:txBody>
          <a:bodyPr/>
          <a:lstStyle/>
          <a:p>
            <a:fld id="{B7C91D5A-14D5-EB4D-B8E3-52DF10C30E97}" type="slidenum">
              <a:rPr lang="en-US" smtClean="0"/>
              <a:t>32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41" y="3035973"/>
            <a:ext cx="2553328" cy="19408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12165" y="3164201"/>
            <a:ext cx="25146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alibri"/>
                <a:cs typeface="Calibri"/>
              </a:rPr>
              <a:t>0.3&lt;p&lt;4.0 </a:t>
            </a:r>
            <a:r>
              <a:rPr lang="en-US" dirty="0" err="1" smtClean="0">
                <a:solidFill>
                  <a:srgbClr val="FFFF00"/>
                </a:solidFill>
                <a:latin typeface="Calibri"/>
                <a:cs typeface="Calibri"/>
              </a:rPr>
              <a:t>GeV</a:t>
            </a:r>
            <a:r>
              <a:rPr lang="en-US" dirty="0" smtClean="0">
                <a:solidFill>
                  <a:srgbClr val="FFFF00"/>
                </a:solidFill>
                <a:latin typeface="Calibri"/>
                <a:cs typeface="Calibri"/>
              </a:rPr>
              <a:t>, </a:t>
            </a:r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q</a:t>
            </a:r>
            <a:r>
              <a:rPr lang="en-US" baseline="-25000" dirty="0" smtClean="0">
                <a:solidFill>
                  <a:srgbClr val="FFFF00"/>
                </a:solidFill>
              </a:rPr>
              <a:t>0</a:t>
            </a:r>
            <a:r>
              <a:rPr lang="en-US" dirty="0" smtClean="0">
                <a:solidFill>
                  <a:srgbClr val="FFFF00"/>
                </a:solidFill>
              </a:rPr>
              <a:t>=5°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Acceptance=4.5 </a:t>
            </a:r>
            <a:r>
              <a:rPr lang="en-US" dirty="0" err="1" smtClean="0">
                <a:solidFill>
                  <a:schemeClr val="bg1"/>
                </a:solidFill>
              </a:rPr>
              <a:t>msr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rgbClr val="FFFF00"/>
                </a:solidFill>
              </a:rPr>
              <a:t>δp</a:t>
            </a:r>
            <a:r>
              <a:rPr lang="en-US" dirty="0" smtClean="0">
                <a:solidFill>
                  <a:srgbClr val="FFFF00"/>
                </a:solidFill>
              </a:rPr>
              <a:t>/p &lt; 2×10</a:t>
            </a:r>
            <a:r>
              <a:rPr lang="en-US" baseline="30000" dirty="0" smtClean="0">
                <a:solidFill>
                  <a:srgbClr val="FFFF00"/>
                </a:solidFill>
              </a:rPr>
              <a:t>-4</a:t>
            </a:r>
          </a:p>
          <a:p>
            <a:r>
              <a:rPr lang="en-US" dirty="0" err="1">
                <a:solidFill>
                  <a:srgbClr val="FFFFFF"/>
                </a:solidFill>
              </a:rPr>
              <a:t>δ</a:t>
            </a:r>
            <a:r>
              <a:rPr lang="en-US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f</a:t>
            </a:r>
            <a:r>
              <a:rPr lang="en-US" dirty="0" smtClean="0">
                <a:solidFill>
                  <a:srgbClr val="FFFFFF"/>
                </a:solidFill>
              </a:rPr>
              <a:t>=0.5 </a:t>
            </a:r>
            <a:r>
              <a:rPr lang="en-US" dirty="0" err="1" smtClean="0">
                <a:solidFill>
                  <a:srgbClr val="FFFFFF"/>
                </a:solidFill>
              </a:rPr>
              <a:t>mrad</a:t>
            </a:r>
            <a:r>
              <a:rPr lang="en-US" dirty="0" smtClean="0">
                <a:solidFill>
                  <a:srgbClr val="FFFFFF"/>
                </a:solidFill>
              </a:rPr>
              <a:t>, </a:t>
            </a:r>
            <a:r>
              <a:rPr lang="en-US" dirty="0" err="1" smtClean="0">
                <a:solidFill>
                  <a:srgbClr val="FFFFFF"/>
                </a:solidFill>
              </a:rPr>
              <a:t>δ</a:t>
            </a:r>
            <a:r>
              <a:rPr lang="en-US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q</a:t>
            </a:r>
            <a:r>
              <a:rPr lang="en-US" dirty="0" smtClean="0">
                <a:solidFill>
                  <a:srgbClr val="FFFFFF"/>
                </a:solidFill>
              </a:rPr>
              <a:t>=1 </a:t>
            </a:r>
            <a:r>
              <a:rPr lang="en-US" dirty="0" err="1" smtClean="0">
                <a:solidFill>
                  <a:srgbClr val="FFFFFF"/>
                </a:solidFill>
              </a:rPr>
              <a:t>mrad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3709" y="592400"/>
            <a:ext cx="2973322" cy="43843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61" y="609798"/>
            <a:ext cx="3525408" cy="2404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165" y="610187"/>
            <a:ext cx="2495298" cy="240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5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" y="1809679"/>
            <a:ext cx="4793817" cy="32463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33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679" y="2060316"/>
            <a:ext cx="2409461" cy="9602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002" y="2616270"/>
            <a:ext cx="1998138" cy="9602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241" y="1809679"/>
            <a:ext cx="821895" cy="9602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8141" y="1417638"/>
            <a:ext cx="4360670" cy="4007249"/>
          </a:xfrm>
          <a:prstGeom prst="rect">
            <a:avLst/>
          </a:prstGeom>
          <a:ln>
            <a:solidFill>
              <a:srgbClr val="F79646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252059" y="206031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6141" y="357655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accidentals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35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MAMI A1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34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790" y="881253"/>
            <a:ext cx="4180362" cy="33204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881254"/>
            <a:ext cx="3526901" cy="33204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2452" y="4452430"/>
            <a:ext cx="36872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JLAB Hall-A APEX</a:t>
            </a:r>
          </a:p>
          <a:p>
            <a:r>
              <a:rPr lang="en-US" i="1" dirty="0">
                <a:solidFill>
                  <a:srgbClr val="FFFFFF"/>
                </a:solidFill>
              </a:rPr>
              <a:t>n</a:t>
            </a:r>
            <a:r>
              <a:rPr lang="en-US" dirty="0" smtClean="0">
                <a:solidFill>
                  <a:srgbClr val="FFFFFF"/>
                </a:solidFill>
              </a:rPr>
              <a:t>×1.1 </a:t>
            </a:r>
            <a:r>
              <a:rPr lang="en-US" dirty="0" err="1" smtClean="0">
                <a:solidFill>
                  <a:srgbClr val="FFFFFF"/>
                </a:solidFill>
              </a:rPr>
              <a:t>GeV</a:t>
            </a:r>
            <a:r>
              <a:rPr lang="en-US" dirty="0" smtClean="0">
                <a:solidFill>
                  <a:srgbClr val="FFFFFF"/>
                </a:solidFill>
              </a:rPr>
              <a:t>, continuous, 200 </a:t>
            </a:r>
            <a:r>
              <a:rPr lang="en-US" dirty="0">
                <a:solidFill>
                  <a:srgbClr val="FFFFFF"/>
                </a:solidFill>
                <a:latin typeface="Symbol" charset="2"/>
                <a:cs typeface="Symbol" charset="2"/>
              </a:rPr>
              <a:t>m</a:t>
            </a:r>
            <a:r>
              <a:rPr lang="en-US" dirty="0">
                <a:solidFill>
                  <a:srgbClr val="FFFFFF"/>
                </a:solidFill>
              </a:rPr>
              <a:t>A beam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b="1" dirty="0" smtClean="0">
                <a:solidFill>
                  <a:srgbClr val="FFFFFF"/>
                </a:solidFill>
              </a:rPr>
              <a:t>MAMI A1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855 MeV, continuous, 90 </a:t>
            </a:r>
            <a:r>
              <a:rPr lang="en-US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FFFFFF"/>
                </a:solidFill>
              </a:rPr>
              <a:t>A beam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35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418" y="1625039"/>
            <a:ext cx="6399820" cy="24214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944" y="602269"/>
            <a:ext cx="531806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  <a:latin typeface="Calibri"/>
                <a:cs typeface="Calibri"/>
              </a:rPr>
              <a:t>Increase acceptance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cs typeface="Calibri"/>
              </a:rPr>
              <a:t>wrt</a:t>
            </a:r>
            <a:r>
              <a:rPr lang="en-US" dirty="0" smtClean="0">
                <a:solidFill>
                  <a:srgbClr val="FFFFFF"/>
                </a:solidFill>
                <a:latin typeface="Calibri"/>
                <a:cs typeface="Calibri"/>
              </a:rPr>
              <a:t> double arm spectrometer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  <a:latin typeface="Calibri"/>
                <a:cs typeface="Calibri"/>
              </a:rPr>
              <a:t>Look for displaced vertex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  <a:latin typeface="Symbol" charset="2"/>
                <a:cs typeface="Symbol" charset="2"/>
              </a:rPr>
              <a:t>q</a:t>
            </a:r>
            <a:r>
              <a:rPr lang="en-US" dirty="0" smtClean="0">
                <a:solidFill>
                  <a:srgbClr val="DDD9C3"/>
                </a:solidFill>
              </a:rPr>
              <a:t> of the decay is small: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</a:rPr>
              <a:t>put detectors as close as possible, good forward coverage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</a:rPr>
              <a:t>Aim at </a:t>
            </a:r>
            <a:r>
              <a:rPr lang="en-US" dirty="0" smtClean="0">
                <a:solidFill>
                  <a:srgbClr val="FFFF00"/>
                </a:solidFill>
              </a:rPr>
              <a:t>minimum </a:t>
            </a:r>
            <a:r>
              <a:rPr lang="en-US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q</a:t>
            </a:r>
            <a:r>
              <a:rPr lang="en-US" i="1" baseline="-25000" dirty="0" err="1" smtClean="0">
                <a:solidFill>
                  <a:srgbClr val="FFFF00"/>
                </a:solidFill>
                <a:latin typeface="Calibri"/>
                <a:cs typeface="Calibri"/>
              </a:rPr>
              <a:t>A</a:t>
            </a:r>
            <a:r>
              <a:rPr lang="en-US" baseline="-25000" dirty="0" smtClean="0">
                <a:solidFill>
                  <a:srgbClr val="FFFF00"/>
                </a:solidFill>
                <a:latin typeface="Calibri"/>
                <a:cs typeface="Calibri"/>
              </a:rPr>
              <a:t>’</a:t>
            </a:r>
            <a:r>
              <a:rPr lang="en-US" dirty="0" smtClean="0">
                <a:solidFill>
                  <a:srgbClr val="FFFF00"/>
                </a:solidFill>
              </a:rPr>
              <a:t> ≈ 15 </a:t>
            </a:r>
            <a:r>
              <a:rPr lang="en-US" dirty="0" err="1" smtClean="0">
                <a:solidFill>
                  <a:srgbClr val="FFFF00"/>
                </a:solidFill>
              </a:rPr>
              <a:t>mrad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0717" y="4075220"/>
            <a:ext cx="5647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</a:rPr>
              <a:t>Bump hunting needs good momentum/mass resolution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</a:rPr>
              <a:t>Good tracking and analyzing magnet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</a:rPr>
              <a:t>Aim at </a:t>
            </a:r>
            <a:r>
              <a:rPr lang="en-US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D</a:t>
            </a:r>
            <a:r>
              <a:rPr lang="en-US" dirty="0" err="1" smtClean="0">
                <a:solidFill>
                  <a:srgbClr val="FFFF00"/>
                </a:solidFill>
              </a:rPr>
              <a:t>m</a:t>
            </a:r>
            <a:r>
              <a:rPr lang="en-US" dirty="0" smtClean="0">
                <a:solidFill>
                  <a:srgbClr val="FFFF00"/>
                </a:solidFill>
              </a:rPr>
              <a:t>/m </a:t>
            </a:r>
            <a:r>
              <a:rPr lang="en-US" dirty="0">
                <a:solidFill>
                  <a:srgbClr val="FFFF00"/>
                </a:solidFill>
              </a:rPr>
              <a:t>≈ </a:t>
            </a:r>
            <a:r>
              <a:rPr lang="en-US" dirty="0" smtClean="0">
                <a:solidFill>
                  <a:srgbClr val="FFFF00"/>
                </a:solidFill>
              </a:rPr>
              <a:t>1% </a:t>
            </a:r>
            <a:r>
              <a:rPr lang="en-US" dirty="0" smtClean="0">
                <a:solidFill>
                  <a:srgbClr val="DDD9C3"/>
                </a:solidFill>
              </a:rPr>
              <a:t>and </a:t>
            </a:r>
            <a:r>
              <a:rPr lang="en-US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D</a:t>
            </a:r>
            <a:r>
              <a:rPr lang="en-US" dirty="0" err="1" smtClean="0">
                <a:solidFill>
                  <a:srgbClr val="FFFF00"/>
                </a:solidFill>
              </a:rPr>
              <a:t>z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≈ 1</a:t>
            </a:r>
            <a:r>
              <a:rPr lang="en-US" dirty="0" smtClean="0">
                <a:solidFill>
                  <a:srgbClr val="FFFF00"/>
                </a:solidFill>
              </a:rPr>
              <a:t> mm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DDD9C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44" y="5156481"/>
            <a:ext cx="46089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DDD9C3"/>
                </a:solidFill>
              </a:rPr>
              <a:t>Trigger with a high rate ECAL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rgbClr val="DDD9C3"/>
                </a:solidFill>
              </a:rPr>
              <a:t>Magnet+ECAL</a:t>
            </a:r>
            <a:r>
              <a:rPr lang="en-US" dirty="0" smtClean="0">
                <a:solidFill>
                  <a:srgbClr val="DDD9C3"/>
                </a:solidFill>
              </a:rPr>
              <a:t> to select e</a:t>
            </a:r>
            <a:r>
              <a:rPr lang="en-US" baseline="30000" dirty="0" smtClean="0">
                <a:solidFill>
                  <a:srgbClr val="DDD9C3"/>
                </a:solidFill>
              </a:rPr>
              <a:t>+</a:t>
            </a:r>
            <a:r>
              <a:rPr lang="en-US" dirty="0" smtClean="0">
                <a:solidFill>
                  <a:srgbClr val="DDD9C3"/>
                </a:solidFill>
              </a:rPr>
              <a:t> and e</a:t>
            </a:r>
            <a:r>
              <a:rPr lang="en-US" baseline="30000" dirty="0" smtClean="0">
                <a:solidFill>
                  <a:srgbClr val="DDD9C3"/>
                </a:solidFill>
              </a:rPr>
              <a:t>-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rgbClr val="DDD9C3"/>
                </a:solidFill>
              </a:rPr>
              <a:t>Magnet+muon</a:t>
            </a:r>
            <a:r>
              <a:rPr lang="en-US" dirty="0" smtClean="0">
                <a:solidFill>
                  <a:srgbClr val="DDD9C3"/>
                </a:solidFill>
              </a:rPr>
              <a:t> detector to select </a:t>
            </a:r>
            <a:r>
              <a:rPr lang="en-US" dirty="0" smtClean="0">
                <a:solidFill>
                  <a:srgbClr val="DDD9C3"/>
                </a:solidFill>
                <a:latin typeface="Symbol" charset="2"/>
                <a:cs typeface="Symbol" charset="2"/>
              </a:rPr>
              <a:t>m</a:t>
            </a:r>
            <a:r>
              <a:rPr lang="en-US" baseline="30000" dirty="0" smtClean="0">
                <a:solidFill>
                  <a:srgbClr val="DDD9C3"/>
                </a:solidFill>
                <a:latin typeface="Symbol" charset="2"/>
                <a:cs typeface="Symbol" charset="2"/>
              </a:rPr>
              <a:t>+</a:t>
            </a:r>
            <a:r>
              <a:rPr lang="en-US" dirty="0" smtClean="0">
                <a:solidFill>
                  <a:srgbClr val="DDD9C3"/>
                </a:solidFill>
                <a:latin typeface="Symbol" charset="2"/>
                <a:cs typeface="Symbol" charset="2"/>
              </a:rPr>
              <a:t> </a:t>
            </a:r>
            <a:r>
              <a:rPr lang="en-US" dirty="0" smtClean="0">
                <a:solidFill>
                  <a:srgbClr val="DDD9C3"/>
                </a:solidFill>
              </a:rPr>
              <a:t>and </a:t>
            </a:r>
            <a:r>
              <a:rPr lang="en-US" dirty="0" smtClean="0">
                <a:solidFill>
                  <a:srgbClr val="DDD9C3"/>
                </a:solidFill>
                <a:latin typeface="Symbol" charset="2"/>
                <a:cs typeface="Symbol" charset="2"/>
              </a:rPr>
              <a:t>m</a:t>
            </a:r>
            <a:r>
              <a:rPr lang="en-US" baseline="30000" dirty="0" smtClean="0">
                <a:solidFill>
                  <a:srgbClr val="DDD9C3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latin typeface="Symbol" charset="2"/>
              <a:cs typeface="Symbol" charset="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0162" y="4058834"/>
            <a:ext cx="1578632" cy="1509996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HPS</a:t>
            </a:r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071" y="146833"/>
            <a:ext cx="3877949" cy="15651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2561" y="164231"/>
            <a:ext cx="4953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8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92167" y="5776974"/>
            <a:ext cx="560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Detectors split in two halves to let the beam pass through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904" y="4265484"/>
            <a:ext cx="4574430" cy="1546286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HPS</a:t>
            </a:r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B7C91D5A-14D5-EB4D-B8E3-52DF10C30E97}" type="slidenum">
              <a:rPr lang="en-US" smtClean="0"/>
              <a:t>36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903" y="861637"/>
            <a:ext cx="5517702" cy="19440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493" y="2461146"/>
            <a:ext cx="3877949" cy="18345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6322" y="2432158"/>
            <a:ext cx="2714565" cy="18420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6845" y="2199318"/>
            <a:ext cx="1007188" cy="21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12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HPS background &amp; exclusion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37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94" y="653294"/>
            <a:ext cx="5451573" cy="32968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0586" y="3505809"/>
            <a:ext cx="3040536" cy="31214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049" y="3976229"/>
            <a:ext cx="4692318" cy="26510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185" y="5913509"/>
            <a:ext cx="2913560" cy="16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630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DarkLight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38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0572" y="592175"/>
            <a:ext cx="789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FEL electron beam, 100 </a:t>
            </a:r>
            <a:r>
              <a:rPr lang="en-US" dirty="0">
                <a:solidFill>
                  <a:srgbClr val="FFFFFF"/>
                </a:solidFill>
              </a:rPr>
              <a:t>M</a:t>
            </a:r>
            <a:r>
              <a:rPr lang="en-US" dirty="0" smtClean="0">
                <a:solidFill>
                  <a:srgbClr val="FFFFFF"/>
                </a:solidFill>
              </a:rPr>
              <a:t>eV</a:t>
            </a:r>
            <a:r>
              <a:rPr lang="en-US" dirty="0">
                <a:solidFill>
                  <a:srgbClr val="FFFFFF"/>
                </a:solidFill>
              </a:rPr>
              <a:t>, continuous, </a:t>
            </a:r>
            <a:r>
              <a:rPr lang="en-US" dirty="0" smtClean="0">
                <a:solidFill>
                  <a:srgbClr val="FFFFFF"/>
                </a:solidFill>
              </a:rPr>
              <a:t>10</a:t>
            </a:r>
            <a:r>
              <a:rPr lang="en-US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mA, onto 10</a:t>
            </a:r>
            <a:r>
              <a:rPr lang="en-US" baseline="30000" dirty="0" smtClean="0">
                <a:solidFill>
                  <a:srgbClr val="FFFFFF"/>
                </a:solidFill>
              </a:rPr>
              <a:t>19</a:t>
            </a:r>
            <a:r>
              <a:rPr lang="en-US" dirty="0" smtClean="0">
                <a:solidFill>
                  <a:srgbClr val="FFFFFF"/>
                </a:solidFill>
              </a:rPr>
              <a:t> H</a:t>
            </a:r>
            <a:r>
              <a:rPr lang="en-US" baseline="-25000" dirty="0" smtClean="0">
                <a:solidFill>
                  <a:srgbClr val="FFFFFF"/>
                </a:solidFill>
              </a:rPr>
              <a:t>2</a:t>
            </a:r>
            <a:r>
              <a:rPr lang="en-US" dirty="0" smtClean="0">
                <a:solidFill>
                  <a:srgbClr val="FFFFFF"/>
                </a:solidFill>
              </a:rPr>
              <a:t>/cm</a:t>
            </a:r>
            <a:r>
              <a:rPr lang="en-US" baseline="30000" dirty="0" smtClean="0">
                <a:solidFill>
                  <a:srgbClr val="FFFFFF"/>
                </a:solidFill>
              </a:rPr>
              <a:t>2</a:t>
            </a:r>
            <a:r>
              <a:rPr lang="en-US" dirty="0" smtClean="0">
                <a:solidFill>
                  <a:srgbClr val="FFFFFF"/>
                </a:solidFill>
              </a:rPr>
              <a:t> gas jet target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0572" y="920802"/>
            <a:ext cx="76942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Proton recoil detector. Full reconstruction of event for background rejection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Vertex	</a:t>
            </a:r>
            <a:r>
              <a:rPr lang="en-US" dirty="0" err="1" smtClean="0">
                <a:solidFill>
                  <a:srgbClr val="FFFF00"/>
                </a:solidFill>
              </a:rPr>
              <a:t>ing</a:t>
            </a:r>
            <a:r>
              <a:rPr lang="en-US" dirty="0" smtClean="0">
                <a:solidFill>
                  <a:srgbClr val="FFFF00"/>
                </a:solidFill>
              </a:rPr>
              <a:t> and low momentum lepton tracker: TPC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Outer trackers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73" r="940" b="2372"/>
          <a:stretch/>
        </p:blipFill>
        <p:spPr>
          <a:xfrm>
            <a:off x="398891" y="1812447"/>
            <a:ext cx="8049959" cy="390046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40572" y="5712913"/>
            <a:ext cx="8085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Test performed on prototype vacuum chamber to assess beam transport feasibility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519" y="1812449"/>
            <a:ext cx="381000" cy="254000"/>
          </a:xfrm>
          <a:prstGeom prst="rect">
            <a:avLst/>
          </a:prstGeom>
        </p:spPr>
      </p:pic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36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32134" y="1643031"/>
            <a:ext cx="4442919" cy="4015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376" y="1683742"/>
            <a:ext cx="3994161" cy="39589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Summary on visible decays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39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2134" y="873873"/>
            <a:ext cx="6445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Practically, all the (g-2)</a:t>
            </a:r>
            <a:r>
              <a:rPr lang="en-US" baseline="-25000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FFFFFF"/>
                </a:solidFill>
              </a:rPr>
              <a:t> favored band already excluded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Still large interest for excluding the uncovered parameter space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036881" y="2795516"/>
            <a:ext cx="383413" cy="886578"/>
          </a:xfrm>
          <a:custGeom>
            <a:avLst/>
            <a:gdLst>
              <a:gd name="connsiteX0" fmla="*/ 0 w 383413"/>
              <a:gd name="connsiteY0" fmla="*/ 0 h 886578"/>
              <a:gd name="connsiteX1" fmla="*/ 15976 w 383413"/>
              <a:gd name="connsiteY1" fmla="*/ 583065 h 886578"/>
              <a:gd name="connsiteX2" fmla="*/ 39939 w 383413"/>
              <a:gd name="connsiteY2" fmla="*/ 742809 h 886578"/>
              <a:gd name="connsiteX3" fmla="*/ 103841 w 383413"/>
              <a:gd name="connsiteY3" fmla="*/ 862616 h 886578"/>
              <a:gd name="connsiteX4" fmla="*/ 135793 w 383413"/>
              <a:gd name="connsiteY4" fmla="*/ 886578 h 886578"/>
              <a:gd name="connsiteX5" fmla="*/ 183719 w 383413"/>
              <a:gd name="connsiteY5" fmla="*/ 846642 h 886578"/>
              <a:gd name="connsiteX6" fmla="*/ 287560 w 383413"/>
              <a:gd name="connsiteY6" fmla="*/ 774757 h 886578"/>
              <a:gd name="connsiteX7" fmla="*/ 319511 w 383413"/>
              <a:gd name="connsiteY7" fmla="*/ 615014 h 886578"/>
              <a:gd name="connsiteX8" fmla="*/ 367438 w 383413"/>
              <a:gd name="connsiteY8" fmla="*/ 279552 h 886578"/>
              <a:gd name="connsiteX9" fmla="*/ 383413 w 383413"/>
              <a:gd name="connsiteY9" fmla="*/ 239616 h 88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3413" h="886578">
                <a:moveTo>
                  <a:pt x="0" y="0"/>
                </a:moveTo>
                <a:lnTo>
                  <a:pt x="15976" y="583065"/>
                </a:lnTo>
                <a:lnTo>
                  <a:pt x="39939" y="742809"/>
                </a:lnTo>
                <a:lnTo>
                  <a:pt x="103841" y="862616"/>
                </a:lnTo>
                <a:lnTo>
                  <a:pt x="135793" y="886578"/>
                </a:lnTo>
                <a:lnTo>
                  <a:pt x="183719" y="846642"/>
                </a:lnTo>
                <a:lnTo>
                  <a:pt x="287560" y="774757"/>
                </a:lnTo>
                <a:lnTo>
                  <a:pt x="319511" y="615014"/>
                </a:lnTo>
                <a:lnTo>
                  <a:pt x="367438" y="279552"/>
                </a:lnTo>
                <a:lnTo>
                  <a:pt x="383413" y="239616"/>
                </a:lnTo>
              </a:path>
            </a:pathLst>
          </a:custGeom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404319" y="2795516"/>
            <a:ext cx="239633" cy="615014"/>
          </a:xfrm>
          <a:custGeom>
            <a:avLst/>
            <a:gdLst>
              <a:gd name="connsiteX0" fmla="*/ 0 w 239633"/>
              <a:gd name="connsiteY0" fmla="*/ 31949 h 615014"/>
              <a:gd name="connsiteX1" fmla="*/ 0 w 239633"/>
              <a:gd name="connsiteY1" fmla="*/ 151757 h 615014"/>
              <a:gd name="connsiteX2" fmla="*/ 7988 w 239633"/>
              <a:gd name="connsiteY2" fmla="*/ 247603 h 615014"/>
              <a:gd name="connsiteX3" fmla="*/ 31951 w 239633"/>
              <a:gd name="connsiteY3" fmla="*/ 375398 h 615014"/>
              <a:gd name="connsiteX4" fmla="*/ 55914 w 239633"/>
              <a:gd name="connsiteY4" fmla="*/ 495206 h 615014"/>
              <a:gd name="connsiteX5" fmla="*/ 87865 w 239633"/>
              <a:gd name="connsiteY5" fmla="*/ 583065 h 615014"/>
              <a:gd name="connsiteX6" fmla="*/ 111829 w 239633"/>
              <a:gd name="connsiteY6" fmla="*/ 599039 h 615014"/>
              <a:gd name="connsiteX7" fmla="*/ 127804 w 239633"/>
              <a:gd name="connsiteY7" fmla="*/ 615014 h 615014"/>
              <a:gd name="connsiteX8" fmla="*/ 175731 w 239633"/>
              <a:gd name="connsiteY8" fmla="*/ 567090 h 615014"/>
              <a:gd name="connsiteX9" fmla="*/ 199694 w 239633"/>
              <a:gd name="connsiteY9" fmla="*/ 423321 h 615014"/>
              <a:gd name="connsiteX10" fmla="*/ 239633 w 239633"/>
              <a:gd name="connsiteY10" fmla="*/ 0 h 61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9633" h="615014">
                <a:moveTo>
                  <a:pt x="0" y="31949"/>
                </a:moveTo>
                <a:lnTo>
                  <a:pt x="0" y="151757"/>
                </a:lnTo>
                <a:lnTo>
                  <a:pt x="7988" y="247603"/>
                </a:lnTo>
                <a:lnTo>
                  <a:pt x="31951" y="375398"/>
                </a:lnTo>
                <a:lnTo>
                  <a:pt x="55914" y="495206"/>
                </a:lnTo>
                <a:lnTo>
                  <a:pt x="87865" y="583065"/>
                </a:lnTo>
                <a:lnTo>
                  <a:pt x="111829" y="599039"/>
                </a:lnTo>
                <a:lnTo>
                  <a:pt x="127804" y="615014"/>
                </a:lnTo>
                <a:lnTo>
                  <a:pt x="175731" y="567090"/>
                </a:lnTo>
                <a:lnTo>
                  <a:pt x="199694" y="423321"/>
                </a:lnTo>
                <a:lnTo>
                  <a:pt x="239633" y="0"/>
                </a:lnTo>
              </a:path>
            </a:pathLst>
          </a:custGeom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627976" y="2771555"/>
            <a:ext cx="175731" cy="750795"/>
          </a:xfrm>
          <a:custGeom>
            <a:avLst/>
            <a:gdLst>
              <a:gd name="connsiteX0" fmla="*/ 0 w 175731"/>
              <a:gd name="connsiteY0" fmla="*/ 359423 h 750795"/>
              <a:gd name="connsiteX1" fmla="*/ 23964 w 175731"/>
              <a:gd name="connsiteY1" fmla="*/ 551116 h 750795"/>
              <a:gd name="connsiteX2" fmla="*/ 55915 w 175731"/>
              <a:gd name="connsiteY2" fmla="*/ 694885 h 750795"/>
              <a:gd name="connsiteX3" fmla="*/ 63903 w 175731"/>
              <a:gd name="connsiteY3" fmla="*/ 750795 h 750795"/>
              <a:gd name="connsiteX4" fmla="*/ 87866 w 175731"/>
              <a:gd name="connsiteY4" fmla="*/ 750795 h 750795"/>
              <a:gd name="connsiteX5" fmla="*/ 151768 w 175731"/>
              <a:gd name="connsiteY5" fmla="*/ 623000 h 750795"/>
              <a:gd name="connsiteX6" fmla="*/ 175731 w 175731"/>
              <a:gd name="connsiteY6" fmla="*/ 399359 h 750795"/>
              <a:gd name="connsiteX7" fmla="*/ 175731 w 175731"/>
              <a:gd name="connsiteY7" fmla="*/ 207666 h 750795"/>
              <a:gd name="connsiteX8" fmla="*/ 175731 w 175731"/>
              <a:gd name="connsiteY8" fmla="*/ 0 h 75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31" h="750795">
                <a:moveTo>
                  <a:pt x="0" y="359423"/>
                </a:moveTo>
                <a:lnTo>
                  <a:pt x="23964" y="551116"/>
                </a:lnTo>
                <a:lnTo>
                  <a:pt x="55915" y="694885"/>
                </a:lnTo>
                <a:lnTo>
                  <a:pt x="63903" y="750795"/>
                </a:lnTo>
                <a:lnTo>
                  <a:pt x="87866" y="750795"/>
                </a:lnTo>
                <a:lnTo>
                  <a:pt x="151768" y="623000"/>
                </a:lnTo>
                <a:lnTo>
                  <a:pt x="175731" y="399359"/>
                </a:lnTo>
                <a:lnTo>
                  <a:pt x="175731" y="207666"/>
                </a:lnTo>
                <a:lnTo>
                  <a:pt x="175731" y="0"/>
                </a:lnTo>
              </a:path>
            </a:pathLst>
          </a:custGeom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132735" y="3666120"/>
            <a:ext cx="151767" cy="279551"/>
          </a:xfrm>
          <a:custGeom>
            <a:avLst/>
            <a:gdLst>
              <a:gd name="connsiteX0" fmla="*/ 0 w 151767"/>
              <a:gd name="connsiteY0" fmla="*/ 0 h 279551"/>
              <a:gd name="connsiteX1" fmla="*/ 39939 w 151767"/>
              <a:gd name="connsiteY1" fmla="*/ 127795 h 279551"/>
              <a:gd name="connsiteX2" fmla="*/ 55914 w 151767"/>
              <a:gd name="connsiteY2" fmla="*/ 215654 h 279551"/>
              <a:gd name="connsiteX3" fmla="*/ 55914 w 151767"/>
              <a:gd name="connsiteY3" fmla="*/ 215654 h 279551"/>
              <a:gd name="connsiteX4" fmla="*/ 95853 w 151767"/>
              <a:gd name="connsiteY4" fmla="*/ 279551 h 279551"/>
              <a:gd name="connsiteX5" fmla="*/ 111828 w 151767"/>
              <a:gd name="connsiteY5" fmla="*/ 271564 h 279551"/>
              <a:gd name="connsiteX6" fmla="*/ 151767 w 151767"/>
              <a:gd name="connsiteY6" fmla="*/ 223641 h 27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67" h="279551">
                <a:moveTo>
                  <a:pt x="0" y="0"/>
                </a:moveTo>
                <a:lnTo>
                  <a:pt x="39939" y="127795"/>
                </a:lnTo>
                <a:lnTo>
                  <a:pt x="55914" y="215654"/>
                </a:lnTo>
                <a:lnTo>
                  <a:pt x="55914" y="215654"/>
                </a:lnTo>
                <a:lnTo>
                  <a:pt x="95853" y="279551"/>
                </a:lnTo>
                <a:lnTo>
                  <a:pt x="111828" y="271564"/>
                </a:lnTo>
                <a:lnTo>
                  <a:pt x="151767" y="223641"/>
                </a:lnTo>
              </a:path>
            </a:pathLst>
          </a:custGeom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2276515" y="3322671"/>
            <a:ext cx="319510" cy="575077"/>
          </a:xfrm>
          <a:custGeom>
            <a:avLst/>
            <a:gdLst>
              <a:gd name="connsiteX0" fmla="*/ 319510 w 319510"/>
              <a:gd name="connsiteY0" fmla="*/ 0 h 575077"/>
              <a:gd name="connsiteX1" fmla="*/ 279571 w 319510"/>
              <a:gd name="connsiteY1" fmla="*/ 303513 h 575077"/>
              <a:gd name="connsiteX2" fmla="*/ 255608 w 319510"/>
              <a:gd name="connsiteY2" fmla="*/ 391372 h 575077"/>
              <a:gd name="connsiteX3" fmla="*/ 199694 w 319510"/>
              <a:gd name="connsiteY3" fmla="*/ 503192 h 575077"/>
              <a:gd name="connsiteX4" fmla="*/ 135792 w 319510"/>
              <a:gd name="connsiteY4" fmla="*/ 575077 h 575077"/>
              <a:gd name="connsiteX5" fmla="*/ 135792 w 319510"/>
              <a:gd name="connsiteY5" fmla="*/ 575077 h 575077"/>
              <a:gd name="connsiteX6" fmla="*/ 39938 w 319510"/>
              <a:gd name="connsiteY6" fmla="*/ 567090 h 575077"/>
              <a:gd name="connsiteX7" fmla="*/ 7987 w 319510"/>
              <a:gd name="connsiteY7" fmla="*/ 479231 h 575077"/>
              <a:gd name="connsiteX8" fmla="*/ 0 w 319510"/>
              <a:gd name="connsiteY8" fmla="*/ 311500 h 57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510" h="575077">
                <a:moveTo>
                  <a:pt x="319510" y="0"/>
                </a:moveTo>
                <a:lnTo>
                  <a:pt x="279571" y="303513"/>
                </a:lnTo>
                <a:lnTo>
                  <a:pt x="255608" y="391372"/>
                </a:lnTo>
                <a:lnTo>
                  <a:pt x="199694" y="503192"/>
                </a:lnTo>
                <a:lnTo>
                  <a:pt x="135792" y="575077"/>
                </a:lnTo>
                <a:lnTo>
                  <a:pt x="135792" y="575077"/>
                </a:lnTo>
                <a:lnTo>
                  <a:pt x="39938" y="567090"/>
                </a:lnTo>
                <a:lnTo>
                  <a:pt x="7987" y="479231"/>
                </a:lnTo>
                <a:lnTo>
                  <a:pt x="0" y="311500"/>
                </a:lnTo>
              </a:path>
            </a:pathLst>
          </a:custGeom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47791" y="3306701"/>
            <a:ext cx="5309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5"/>
                </a:solidFill>
              </a:rPr>
              <a:t>MESA</a:t>
            </a:r>
            <a:endParaRPr lang="en-US" sz="1100" dirty="0">
              <a:solidFill>
                <a:schemeClr val="accent5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59978" y="2500535"/>
            <a:ext cx="4135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FFFF"/>
                </a:solidFill>
              </a:rPr>
              <a:t>… but limits work </a:t>
            </a:r>
            <a:r>
              <a:rPr lang="en-GB" b="1" dirty="0" smtClean="0">
                <a:solidFill>
                  <a:srgbClr val="FFFFFF"/>
                </a:solidFill>
              </a:rPr>
              <a:t>only</a:t>
            </a:r>
            <a:r>
              <a:rPr lang="en-GB" dirty="0" smtClean="0">
                <a:solidFill>
                  <a:srgbClr val="FFFFFF"/>
                </a:solidFill>
              </a:rPr>
              <a:t> if the dark photon is the </a:t>
            </a:r>
            <a:r>
              <a:rPr lang="en-GB" b="1" dirty="0" smtClean="0">
                <a:solidFill>
                  <a:srgbClr val="FFFFFF"/>
                </a:solidFill>
              </a:rPr>
              <a:t>lightest particle </a:t>
            </a:r>
            <a:r>
              <a:rPr lang="en-GB" dirty="0" smtClean="0">
                <a:solidFill>
                  <a:srgbClr val="FFFFFF"/>
                </a:solidFill>
              </a:rPr>
              <a:t>in the hidden sector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218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099" y="3263037"/>
            <a:ext cx="2287527" cy="24938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Invisible decays: a dark matter beam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40</a:t>
            </a:fld>
            <a:endParaRPr lang="en-US"/>
          </a:p>
        </p:txBody>
      </p:sp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83" r="-3915" b="-119980"/>
          <a:stretch/>
        </p:blipFill>
        <p:spPr>
          <a:xfrm>
            <a:off x="739074" y="1072362"/>
            <a:ext cx="3166947" cy="16440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273"/>
          <a:stretch/>
        </p:blipFill>
        <p:spPr>
          <a:xfrm>
            <a:off x="739073" y="1843593"/>
            <a:ext cx="1568535" cy="86597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44" r="-1"/>
          <a:stretch/>
        </p:blipFill>
        <p:spPr>
          <a:xfrm>
            <a:off x="2266950" y="1839547"/>
            <a:ext cx="1639071" cy="87002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540" y="4738495"/>
            <a:ext cx="1091850" cy="97764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319034" y="3281485"/>
            <a:ext cx="1969320" cy="1408164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378138" y="547326"/>
            <a:ext cx="2352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</a:rPr>
              <a:t>Positive evidence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39073" y="2716443"/>
            <a:ext cx="26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Dump &amp; scattering, </a:t>
            </a:r>
            <a:r>
              <a:rPr lang="en-US" i="1" dirty="0">
                <a:solidFill>
                  <a:srgbClr val="FFFF00"/>
                </a:solidFill>
              </a:rPr>
              <a:t>N </a:t>
            </a:r>
            <a:r>
              <a:rPr lang="en-GB" dirty="0">
                <a:solidFill>
                  <a:srgbClr val="FFFF00"/>
                </a:solidFill>
                <a:sym typeface="Symbol"/>
              </a:rPr>
              <a:t>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it-IT" baseline="30000" dirty="0" smtClean="0">
                <a:solidFill>
                  <a:srgbClr val="FFFF00"/>
                </a:solidFill>
              </a:rPr>
              <a:t>4</a:t>
            </a:r>
            <a:endParaRPr lang="en-US" i="1" baseline="30000" dirty="0">
              <a:solidFill>
                <a:srgbClr val="FFFF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21099" y="5762906"/>
            <a:ext cx="2118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Missing mass, </a:t>
            </a:r>
            <a:r>
              <a:rPr lang="en-US" i="1" dirty="0" smtClean="0">
                <a:solidFill>
                  <a:srgbClr val="FFFF00"/>
                </a:solidFill>
              </a:rPr>
              <a:t>N </a:t>
            </a:r>
            <a:r>
              <a:rPr lang="en-GB" dirty="0">
                <a:solidFill>
                  <a:srgbClr val="FFFF00"/>
                </a:solidFill>
                <a:sym typeface="Symbol"/>
              </a:rPr>
              <a:t>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it-IT" baseline="30000" dirty="0" smtClean="0">
                <a:solidFill>
                  <a:srgbClr val="FFFF00"/>
                </a:solidFill>
              </a:rPr>
              <a:t>2</a:t>
            </a:r>
            <a:endParaRPr lang="en-US" i="1" baseline="30000" dirty="0">
              <a:solidFill>
                <a:srgbClr val="FFFF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463096" y="2756378"/>
            <a:ext cx="442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4BACC6"/>
                </a:solidFill>
              </a:rPr>
              <a:t>BDX</a:t>
            </a:r>
            <a:endParaRPr lang="en-US" sz="1200" dirty="0">
              <a:solidFill>
                <a:srgbClr val="4BACC6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12539" y="4529995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accent5"/>
                </a:solidFill>
              </a:rPr>
              <a:t>BaBar</a:t>
            </a:r>
            <a:r>
              <a:rPr lang="en-US" sz="1200" dirty="0" smtClean="0">
                <a:solidFill>
                  <a:schemeClr val="accent5"/>
                </a:solidFill>
              </a:rPr>
              <a:t>, </a:t>
            </a:r>
          </a:p>
          <a:p>
            <a:r>
              <a:rPr lang="en-US" sz="1200" dirty="0" smtClean="0">
                <a:solidFill>
                  <a:schemeClr val="accent5"/>
                </a:solidFill>
              </a:rPr>
              <a:t>Belle-II, </a:t>
            </a:r>
          </a:p>
          <a:p>
            <a:r>
              <a:rPr lang="en-US" sz="1200" dirty="0" smtClean="0">
                <a:solidFill>
                  <a:schemeClr val="accent5"/>
                </a:solidFill>
              </a:rPr>
              <a:t>PADME</a:t>
            </a:r>
            <a:endParaRPr lang="en-US" sz="1200" dirty="0">
              <a:solidFill>
                <a:schemeClr val="accent5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60521" y="547326"/>
            <a:ext cx="2484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</a:rPr>
              <a:t>Negative evidence</a:t>
            </a:r>
            <a:endParaRPr lang="en-US" sz="2400" dirty="0">
              <a:solidFill>
                <a:schemeClr val="accent6"/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384" y="1466746"/>
            <a:ext cx="2648691" cy="1242822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7898351" y="1705093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4BACC6"/>
                </a:solidFill>
              </a:rPr>
              <a:t>NA64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75376" y="2716443"/>
            <a:ext cx="233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Missing energy, </a:t>
            </a:r>
            <a:r>
              <a:rPr lang="en-US" i="1" dirty="0" smtClean="0">
                <a:solidFill>
                  <a:srgbClr val="FFFF00"/>
                </a:solidFill>
              </a:rPr>
              <a:t>N </a:t>
            </a:r>
            <a:r>
              <a:rPr lang="en-GB" dirty="0">
                <a:solidFill>
                  <a:srgbClr val="FFFF00"/>
                </a:solidFill>
                <a:sym typeface="Symbol"/>
              </a:rPr>
              <a:t>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it-IT" baseline="30000" dirty="0" smtClean="0">
                <a:solidFill>
                  <a:srgbClr val="FFFF00"/>
                </a:solidFill>
              </a:rPr>
              <a:t>2</a:t>
            </a:r>
            <a:endParaRPr lang="en-US" i="1" baseline="30000" dirty="0">
              <a:solidFill>
                <a:srgbClr val="FFFF00"/>
              </a:solidFill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79" y="3635341"/>
            <a:ext cx="2648596" cy="907805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7909075" y="3755343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4BACC6"/>
                </a:solidFill>
              </a:rPr>
              <a:t>LDMX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260479" y="4546118"/>
            <a:ext cx="27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Missing momentum, </a:t>
            </a:r>
            <a:r>
              <a:rPr lang="en-US" i="1" dirty="0" smtClean="0">
                <a:solidFill>
                  <a:srgbClr val="FFFF00"/>
                </a:solidFill>
              </a:rPr>
              <a:t>N </a:t>
            </a:r>
            <a:r>
              <a:rPr lang="en-GB" dirty="0">
                <a:solidFill>
                  <a:srgbClr val="FFFF00"/>
                </a:solidFill>
                <a:sym typeface="Symbol"/>
              </a:rPr>
              <a:t>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it-IT" baseline="30000" dirty="0" smtClean="0">
                <a:solidFill>
                  <a:srgbClr val="FFFF00"/>
                </a:solidFill>
              </a:rPr>
              <a:t>2</a:t>
            </a:r>
            <a:endParaRPr lang="en-US" i="1" baseline="30000" dirty="0">
              <a:solidFill>
                <a:srgbClr val="FFFF00"/>
              </a:solidFill>
            </a:endParaRPr>
          </a:p>
        </p:txBody>
      </p:sp>
      <p:cxnSp>
        <p:nvCxnSpPr>
          <p:cNvPr id="81" name="Straight Connector 80"/>
          <p:cNvCxnSpPr>
            <a:stCxn id="2" idx="2"/>
          </p:cNvCxnSpPr>
          <p:nvPr/>
        </p:nvCxnSpPr>
        <p:spPr>
          <a:xfrm flipH="1">
            <a:off x="4561017" y="627196"/>
            <a:ext cx="10983" cy="541111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011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DM scattering experiment: BDX at JLAB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41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02866" y="4432368"/>
            <a:ext cx="3962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Scintillator 1 m</a:t>
            </a:r>
            <a:r>
              <a:rPr lang="en-US" baseline="3000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1 MeV/10 MeV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e</a:t>
            </a:r>
            <a:r>
              <a:rPr lang="en-US" baseline="30000" dirty="0" err="1" smtClean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+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e</a:t>
            </a:r>
            <a:r>
              <a:rPr lang="en-US" baseline="30000" dirty="0" smtClean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-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 detection threshold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4434154"/>
            <a:ext cx="3608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Backgrounds: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Neutrino production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Cosmogenic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 muons and neutrons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60164" y="5357484"/>
            <a:ext cx="2996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LOI presented to </a:t>
            </a:r>
            <a:r>
              <a:rPr lang="en-US" sz="2000" b="1" dirty="0" smtClean="0">
                <a:solidFill>
                  <a:srgbClr val="FFFF00"/>
                </a:solidFill>
              </a:rPr>
              <a:t>JLAB PAC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1952797" y="1086933"/>
            <a:ext cx="2207082" cy="1276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133815" y="1093275"/>
            <a:ext cx="2283728" cy="127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460164" y="2821284"/>
            <a:ext cx="7840154" cy="1431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0038" y="1086933"/>
            <a:ext cx="2004387" cy="1170334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7528" y="1149080"/>
            <a:ext cx="1389159" cy="1102506"/>
          </a:xfrm>
          <a:prstGeom prst="rect">
            <a:avLst/>
          </a:prstGeom>
          <a:ln>
            <a:noFill/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83"/>
          <a:stretch/>
        </p:blipFill>
        <p:spPr>
          <a:xfrm>
            <a:off x="535654" y="2821284"/>
            <a:ext cx="5328026" cy="143197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525" y="2023546"/>
            <a:ext cx="697035" cy="24441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0214" y="2076540"/>
            <a:ext cx="662922" cy="20364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0532" y="2839600"/>
            <a:ext cx="933541" cy="67050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8772" y="3018946"/>
            <a:ext cx="1100245" cy="29771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4889" y="3559861"/>
            <a:ext cx="756000" cy="61101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7271" y="3712736"/>
            <a:ext cx="1187999" cy="27823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550" y="2224948"/>
            <a:ext cx="800100" cy="10668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959" y="2267051"/>
            <a:ext cx="370245" cy="8094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818" y="1988810"/>
            <a:ext cx="158716" cy="8094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00071" y="3298077"/>
            <a:ext cx="1100246" cy="8094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00472" y="3969542"/>
            <a:ext cx="1187998" cy="80948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217" y="3860019"/>
            <a:ext cx="77347" cy="80948"/>
          </a:xfrm>
          <a:prstGeom prst="rect">
            <a:avLst/>
          </a:prstGeom>
        </p:spPr>
      </p:pic>
      <p:pic>
        <p:nvPicPr>
          <p:cNvPr id="52" name="Picture 51"/>
          <p:cNvPicPr>
            <a:picLocks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768" y="2118268"/>
            <a:ext cx="108000" cy="10668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142819" y="2363345"/>
            <a:ext cx="203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Scattering on nuclei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20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Scattering experiment: BDX at JLAB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00" y="1596102"/>
            <a:ext cx="3645909" cy="35192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715" y="1563537"/>
            <a:ext cx="3593366" cy="35505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51250" y="1619412"/>
            <a:ext cx="1724025" cy="1841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3393" y="5422075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Cross section dependence from</a:t>
            </a:r>
            <a:r>
              <a:rPr lang="en-US" i="1" dirty="0" smtClean="0">
                <a:solidFill>
                  <a:srgbClr val="FFFF00"/>
                </a:solidFill>
              </a:rPr>
              <a:t> A’ </a:t>
            </a:r>
            <a:r>
              <a:rPr lang="en-US" dirty="0" smtClean="0">
                <a:solidFill>
                  <a:srgbClr val="FFFF00"/>
                </a:solidFill>
              </a:rPr>
              <a:t>mass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5948" y="5422075"/>
            <a:ext cx="3978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Cross section dependence from </a:t>
            </a:r>
            <a:r>
              <a:rPr lang="en-US" i="1" dirty="0" smtClean="0">
                <a:solidFill>
                  <a:srgbClr val="FFFF00"/>
                </a:solidFill>
              </a:rPr>
              <a:t>A’ </a:t>
            </a:r>
            <a:r>
              <a:rPr lang="en-US" dirty="0" smtClean="0">
                <a:solidFill>
                  <a:srgbClr val="FFFF00"/>
                </a:solidFill>
              </a:rPr>
              <a:t>mass, </a:t>
            </a:r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c</a:t>
            </a:r>
            <a:r>
              <a:rPr lang="en-US" dirty="0" smtClean="0">
                <a:solidFill>
                  <a:srgbClr val="FFFF00"/>
                </a:solidFill>
              </a:rPr>
              <a:t> mass, coupling constant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5793" y="627196"/>
            <a:ext cx="32308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High energy beam advantages:</a:t>
            </a:r>
          </a:p>
          <a:p>
            <a:r>
              <a:rPr lang="en-US" sz="1600" dirty="0" smtClean="0">
                <a:solidFill>
                  <a:schemeClr val="bg2"/>
                </a:solidFill>
              </a:rPr>
              <a:t>- Higher cross sections</a:t>
            </a:r>
          </a:p>
          <a:p>
            <a:r>
              <a:rPr lang="en-US" sz="1600" dirty="0" smtClean="0">
                <a:solidFill>
                  <a:schemeClr val="bg2"/>
                </a:solidFill>
              </a:rPr>
              <a:t>- </a:t>
            </a:r>
            <a:r>
              <a:rPr lang="en-US" sz="1600" dirty="0" smtClean="0">
                <a:solidFill>
                  <a:schemeClr val="bg2"/>
                </a:solidFill>
                <a:latin typeface="Symbol" charset="2"/>
                <a:cs typeface="Symbol" charset="2"/>
              </a:rPr>
              <a:t>c</a:t>
            </a:r>
            <a:r>
              <a:rPr lang="en-US" sz="1600" dirty="0" smtClean="0">
                <a:solidFill>
                  <a:schemeClr val="bg2"/>
                </a:solidFill>
              </a:rPr>
              <a:t> beam boosted, larger acceptance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52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09"/>
          <a:stretch/>
        </p:blipFill>
        <p:spPr>
          <a:xfrm>
            <a:off x="4195382" y="644593"/>
            <a:ext cx="4877832" cy="217488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0318" y="2819479"/>
            <a:ext cx="4904797" cy="2960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BDX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2648" y="5473945"/>
            <a:ext cx="3262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10</a:t>
            </a:r>
            <a:r>
              <a:rPr lang="en-US" baseline="30000" dirty="0" smtClean="0">
                <a:solidFill>
                  <a:srgbClr val="FFFF00"/>
                </a:solidFill>
              </a:rPr>
              <a:t>22</a:t>
            </a:r>
            <a:r>
              <a:rPr lang="en-US" dirty="0" smtClean="0">
                <a:solidFill>
                  <a:srgbClr val="FFFF00"/>
                </a:solidFill>
              </a:rPr>
              <a:t> EOT = 1 beam-year at Hall-A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3 beam-years at Hall-C?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75" y="661990"/>
            <a:ext cx="3877949" cy="2183418"/>
          </a:xfrm>
          <a:prstGeom prst="rect">
            <a:avLst/>
          </a:prstGeom>
        </p:spPr>
      </p:pic>
      <p:sp>
        <p:nvSpPr>
          <p:cNvPr id="14" name="Footer Placeholder 3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71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BDX signal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3155644"/>
            <a:ext cx="6217433" cy="24290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11329"/>
            <a:ext cx="3399190" cy="20897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376" y="923242"/>
            <a:ext cx="2648691" cy="885268"/>
          </a:xfrm>
          <a:prstGeom prst="rect">
            <a:avLst/>
          </a:prstGeom>
        </p:spPr>
      </p:pic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84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BDX backgrounds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22" y="3079235"/>
            <a:ext cx="4850229" cy="30329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494" y="604979"/>
            <a:ext cx="3577802" cy="21051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836" y="3070536"/>
            <a:ext cx="3208913" cy="21003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0943" y="2709903"/>
            <a:ext cx="1444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Beam related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0500" y="2709903"/>
            <a:ext cx="132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EEECE1"/>
                </a:solidFill>
              </a:rPr>
              <a:t>Cosmogenic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993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BDX sensitivity</a:t>
            </a:r>
            <a:endParaRPr lang="en-US" dirty="0"/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" y="908814"/>
            <a:ext cx="4105114" cy="2892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0130" y="908813"/>
            <a:ext cx="3426695" cy="2881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0129" y="3696812"/>
            <a:ext cx="1422695" cy="8710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632" y="3712987"/>
            <a:ext cx="1188193" cy="727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655" y="4541445"/>
            <a:ext cx="2115452" cy="123207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0130" y="3972504"/>
            <a:ext cx="2924486" cy="2296856"/>
          </a:xfrm>
          <a:prstGeom prst="rect">
            <a:avLst/>
          </a:prstGeom>
        </p:spPr>
      </p:pic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B7C91D5A-14D5-EB4D-B8E3-52DF10C30E97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86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Proton beam dump experiments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47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4197" y="1013893"/>
            <a:ext cx="80044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</a:rPr>
              <a:t>Pseudoscalar</a:t>
            </a:r>
            <a:r>
              <a:rPr lang="en-US" sz="2400" dirty="0">
                <a:solidFill>
                  <a:srgbClr val="FFFFFF"/>
                </a:solidFill>
              </a:rPr>
              <a:t> decaying to spin 0 or ½ particles</a:t>
            </a:r>
            <a:r>
              <a:rPr lang="en-US" sz="2400" dirty="0">
                <a:solidFill>
                  <a:srgbClr val="FFFF00"/>
                </a:solidFill>
              </a:rPr>
              <a:t> negligibly small</a:t>
            </a:r>
          </a:p>
        </p:txBody>
      </p:sp>
      <p:sp>
        <p:nvSpPr>
          <p:cNvPr id="8" name="Rectangle 7"/>
          <p:cNvSpPr/>
          <p:nvPr/>
        </p:nvSpPr>
        <p:spPr>
          <a:xfrm>
            <a:off x="224197" y="644561"/>
            <a:ext cx="8358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cs typeface="Calibri"/>
                <a:sym typeface="Symbol"/>
              </a:rPr>
              <a:t>Use data of the </a:t>
            </a:r>
            <a:r>
              <a:rPr lang="it-IT" sz="2400" dirty="0" err="1" smtClean="0">
                <a:solidFill>
                  <a:schemeClr val="bg1"/>
                </a:solidFill>
                <a:cs typeface="Calibri"/>
                <a:sym typeface="Symbol"/>
              </a:rPr>
              <a:t>search</a:t>
            </a:r>
            <a:r>
              <a:rPr lang="it-IT" sz="2400" dirty="0" smtClean="0">
                <a:solidFill>
                  <a:schemeClr val="bg1"/>
                </a:solidFill>
                <a:cs typeface="Calibri"/>
                <a:sym typeface="Symbol"/>
              </a:rPr>
              <a:t> of </a:t>
            </a:r>
            <a:r>
              <a:rPr lang="en-US" sz="2400" dirty="0" err="1" smtClean="0">
                <a:solidFill>
                  <a:srgbClr val="F79646"/>
                </a:solidFill>
                <a:latin typeface="Symbol" charset="2"/>
                <a:cs typeface="Symbol" charset="2"/>
              </a:rPr>
              <a:t>n</a:t>
            </a:r>
            <a:r>
              <a:rPr lang="en-US" sz="2400" baseline="-25000" dirty="0" err="1" smtClean="0">
                <a:solidFill>
                  <a:srgbClr val="F79646"/>
                </a:solidFill>
                <a:cs typeface="Calibri"/>
              </a:rPr>
              <a:t>H</a:t>
            </a:r>
            <a:r>
              <a:rPr lang="it-IT" sz="2400" dirty="0">
                <a:solidFill>
                  <a:srgbClr val="F79646"/>
                </a:solidFill>
                <a:sym typeface="Symbol"/>
              </a:rPr>
              <a:t></a:t>
            </a:r>
            <a:r>
              <a:rPr lang="it-IT" sz="2400" dirty="0" err="1">
                <a:solidFill>
                  <a:srgbClr val="F79646"/>
                </a:solidFill>
                <a:latin typeface="Symbol" charset="2"/>
                <a:cs typeface="Symbol" charset="2"/>
                <a:sym typeface="Symbol"/>
              </a:rPr>
              <a:t>n</a:t>
            </a:r>
            <a:r>
              <a:rPr lang="it-IT" sz="2400" dirty="0" err="1">
                <a:solidFill>
                  <a:srgbClr val="F79646"/>
                </a:solidFill>
                <a:cs typeface="Calibri"/>
                <a:sym typeface="Symbol"/>
              </a:rPr>
              <a:t>e</a:t>
            </a:r>
            <a:r>
              <a:rPr lang="it-IT" sz="2400" dirty="0" err="1">
                <a:solidFill>
                  <a:srgbClr val="F79646"/>
                </a:solidFill>
                <a:latin typeface="Symbol" charset="2"/>
                <a:cs typeface="Symbol" charset="2"/>
                <a:sym typeface="Symbol"/>
              </a:rPr>
              <a:t>+</a:t>
            </a:r>
            <a:r>
              <a:rPr lang="it-IT" sz="2400" dirty="0" err="1">
                <a:solidFill>
                  <a:srgbClr val="F79646"/>
                </a:solidFill>
                <a:cs typeface="Calibri"/>
                <a:sym typeface="Symbol"/>
              </a:rPr>
              <a:t>e</a:t>
            </a:r>
            <a:r>
              <a:rPr lang="it-IT" sz="2400" dirty="0" smtClean="0">
                <a:solidFill>
                  <a:srgbClr val="F79646"/>
                </a:solidFill>
                <a:latin typeface="Symbol" charset="2"/>
                <a:cs typeface="Symbol" charset="2"/>
                <a:sym typeface="Symbol"/>
              </a:rPr>
              <a:t>-</a:t>
            </a:r>
            <a:r>
              <a:rPr lang="it-IT" sz="2400" dirty="0" smtClean="0">
                <a:solidFill>
                  <a:schemeClr val="bg1"/>
                </a:solidFill>
                <a:cs typeface="Calibri"/>
                <a:sym typeface="Symbol"/>
              </a:rPr>
              <a:t> for </a:t>
            </a:r>
            <a:r>
              <a:rPr lang="it-IT" sz="2400" dirty="0" err="1" smtClean="0">
                <a:solidFill>
                  <a:schemeClr val="bg1"/>
                </a:solidFill>
                <a:cs typeface="Calibri"/>
                <a:sym typeface="Symbol"/>
              </a:rPr>
              <a:t>looking</a:t>
            </a:r>
            <a:r>
              <a:rPr lang="it-IT" sz="2400" dirty="0" smtClean="0">
                <a:solidFill>
                  <a:schemeClr val="bg1"/>
                </a:solidFill>
                <a:cs typeface="Calibri"/>
                <a:sym typeface="Symbol"/>
              </a:rPr>
              <a:t> for </a:t>
            </a:r>
            <a:r>
              <a:rPr lang="it-IT" sz="2400" dirty="0" err="1" smtClean="0">
                <a:solidFill>
                  <a:srgbClr val="F79646"/>
                </a:solidFill>
                <a:latin typeface="Calibri"/>
                <a:cs typeface="Calibri"/>
                <a:sym typeface="Symbol"/>
              </a:rPr>
              <a:t>P</a:t>
            </a:r>
            <a:r>
              <a:rPr lang="it-IT" sz="2400" dirty="0" err="1" smtClean="0">
                <a:solidFill>
                  <a:srgbClr val="F79646"/>
                </a:solidFill>
                <a:sym typeface="Symbol"/>
              </a:rPr>
              <a:t></a:t>
            </a:r>
            <a:r>
              <a:rPr lang="it-IT" sz="2400" dirty="0" err="1" smtClean="0">
                <a:solidFill>
                  <a:srgbClr val="F79646"/>
                </a:solidFill>
                <a:latin typeface="Symbol" charset="2"/>
                <a:cs typeface="Symbol" charset="2"/>
                <a:sym typeface="Symbol"/>
              </a:rPr>
              <a:t>g</a:t>
            </a:r>
            <a:r>
              <a:rPr lang="it-IT" sz="2400" i="1" dirty="0" err="1" smtClean="0">
                <a:solidFill>
                  <a:srgbClr val="F79646"/>
                </a:solidFill>
                <a:latin typeface="Calibri"/>
                <a:cs typeface="Calibri"/>
                <a:sym typeface="Symbol"/>
              </a:rPr>
              <a:t>A</a:t>
            </a:r>
            <a:r>
              <a:rPr lang="it-IT" sz="2400" dirty="0" smtClean="0">
                <a:solidFill>
                  <a:srgbClr val="F79646"/>
                </a:solidFill>
                <a:latin typeface="Calibri"/>
                <a:cs typeface="Calibri"/>
                <a:sym typeface="Symbol"/>
              </a:rPr>
              <a:t>’</a:t>
            </a:r>
            <a:endParaRPr lang="it-IT" sz="2400" dirty="0">
              <a:solidFill>
                <a:srgbClr val="F79646"/>
              </a:solidFill>
              <a:latin typeface="Calibri"/>
              <a:cs typeface="Calibri"/>
              <a:sym typeface="Symbo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46" y="1475558"/>
            <a:ext cx="8962872" cy="1867653"/>
          </a:xfrm>
          <a:prstGeom prst="rect">
            <a:avLst/>
          </a:prstGeom>
          <a:ln>
            <a:noFill/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2775568" y="2290129"/>
            <a:ext cx="5428698" cy="122145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771149" y="2367668"/>
            <a:ext cx="38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>
                <a:solidFill>
                  <a:srgbClr val="F79646"/>
                </a:solidFill>
                <a:cs typeface="Calibri"/>
                <a:sym typeface="Symbol"/>
              </a:rPr>
              <a:t>A</a:t>
            </a:r>
            <a:r>
              <a:rPr lang="it-IT" dirty="0">
                <a:solidFill>
                  <a:srgbClr val="F79646"/>
                </a:solidFill>
                <a:cs typeface="Calibri"/>
                <a:sym typeface="Symbol"/>
              </a:rPr>
              <a:t>’</a:t>
            </a:r>
          </a:p>
        </p:txBody>
      </p:sp>
      <p:sp>
        <p:nvSpPr>
          <p:cNvPr id="19" name="Freeform 18"/>
          <p:cNvSpPr/>
          <p:nvPr/>
        </p:nvSpPr>
        <p:spPr>
          <a:xfrm rot="17462564">
            <a:off x="2856599" y="2065509"/>
            <a:ext cx="245889" cy="341439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  <a:gd name="connsiteX0" fmla="*/ 18222 w 616059"/>
              <a:gd name="connsiteY0" fmla="*/ 0 h 617140"/>
              <a:gd name="connsiteX1" fmla="*/ 18250 w 616059"/>
              <a:gd name="connsiteY1" fmla="*/ 197805 h 617140"/>
              <a:gd name="connsiteX2" fmla="*/ 258074 w 616059"/>
              <a:gd name="connsiteY2" fmla="*/ 160630 h 617140"/>
              <a:gd name="connsiteX3" fmla="*/ 219424 w 616059"/>
              <a:gd name="connsiteY3" fmla="*/ 373853 h 617140"/>
              <a:gd name="connsiteX4" fmla="*/ 464701 w 616059"/>
              <a:gd name="connsiteY4" fmla="*/ 362885 h 617140"/>
              <a:gd name="connsiteX5" fmla="*/ 395451 w 616059"/>
              <a:gd name="connsiteY5" fmla="*/ 575050 h 617140"/>
              <a:gd name="connsiteX6" fmla="*/ 540852 w 616059"/>
              <a:gd name="connsiteY6" fmla="*/ 549676 h 617140"/>
              <a:gd name="connsiteX7" fmla="*/ 616060 w 616059"/>
              <a:gd name="connsiteY7" fmla="*/ 617131 h 617140"/>
              <a:gd name="connsiteX0" fmla="*/ 0 w 597811"/>
              <a:gd name="connsiteY0" fmla="*/ 42955 h 462290"/>
              <a:gd name="connsiteX1" fmla="*/ 239824 w 597811"/>
              <a:gd name="connsiteY1" fmla="*/ 5780 h 462290"/>
              <a:gd name="connsiteX2" fmla="*/ 201174 w 597811"/>
              <a:gd name="connsiteY2" fmla="*/ 219003 h 462290"/>
              <a:gd name="connsiteX3" fmla="*/ 446451 w 597811"/>
              <a:gd name="connsiteY3" fmla="*/ 208035 h 462290"/>
              <a:gd name="connsiteX4" fmla="*/ 377201 w 597811"/>
              <a:gd name="connsiteY4" fmla="*/ 420200 h 462290"/>
              <a:gd name="connsiteX5" fmla="*/ 522602 w 597811"/>
              <a:gd name="connsiteY5" fmla="*/ 394826 h 462290"/>
              <a:gd name="connsiteX6" fmla="*/ 597810 w 597811"/>
              <a:gd name="connsiteY6" fmla="*/ 462281 h 462290"/>
              <a:gd name="connsiteX0" fmla="*/ 0 w 537733"/>
              <a:gd name="connsiteY0" fmla="*/ 42955 h 510172"/>
              <a:gd name="connsiteX1" fmla="*/ 239824 w 537733"/>
              <a:gd name="connsiteY1" fmla="*/ 5780 h 510172"/>
              <a:gd name="connsiteX2" fmla="*/ 201174 w 537733"/>
              <a:gd name="connsiteY2" fmla="*/ 219003 h 510172"/>
              <a:gd name="connsiteX3" fmla="*/ 446451 w 537733"/>
              <a:gd name="connsiteY3" fmla="*/ 208035 h 510172"/>
              <a:gd name="connsiteX4" fmla="*/ 377201 w 537733"/>
              <a:gd name="connsiteY4" fmla="*/ 420200 h 510172"/>
              <a:gd name="connsiteX5" fmla="*/ 522602 w 537733"/>
              <a:gd name="connsiteY5" fmla="*/ 394826 h 510172"/>
              <a:gd name="connsiteX6" fmla="*/ 504859 w 537733"/>
              <a:gd name="connsiteY6" fmla="*/ 510167 h 510172"/>
              <a:gd name="connsiteX0" fmla="*/ 0 w 537731"/>
              <a:gd name="connsiteY0" fmla="*/ 67981 h 535198"/>
              <a:gd name="connsiteX1" fmla="*/ 105533 w 537731"/>
              <a:gd name="connsiteY1" fmla="*/ 5101 h 535198"/>
              <a:gd name="connsiteX2" fmla="*/ 239824 w 537731"/>
              <a:gd name="connsiteY2" fmla="*/ 30806 h 535198"/>
              <a:gd name="connsiteX3" fmla="*/ 201174 w 537731"/>
              <a:gd name="connsiteY3" fmla="*/ 244029 h 535198"/>
              <a:gd name="connsiteX4" fmla="*/ 446451 w 537731"/>
              <a:gd name="connsiteY4" fmla="*/ 233061 h 535198"/>
              <a:gd name="connsiteX5" fmla="*/ 377201 w 537731"/>
              <a:gd name="connsiteY5" fmla="*/ 445226 h 535198"/>
              <a:gd name="connsiteX6" fmla="*/ 522602 w 537731"/>
              <a:gd name="connsiteY6" fmla="*/ 419852 h 535198"/>
              <a:gd name="connsiteX7" fmla="*/ 504859 w 537731"/>
              <a:gd name="connsiteY7" fmla="*/ 535193 h 535198"/>
              <a:gd name="connsiteX0" fmla="*/ 0 w 432200"/>
              <a:gd name="connsiteY0" fmla="*/ 5101 h 535198"/>
              <a:gd name="connsiteX1" fmla="*/ 134291 w 432200"/>
              <a:gd name="connsiteY1" fmla="*/ 30806 h 535198"/>
              <a:gd name="connsiteX2" fmla="*/ 95641 w 432200"/>
              <a:gd name="connsiteY2" fmla="*/ 244029 h 535198"/>
              <a:gd name="connsiteX3" fmla="*/ 340918 w 432200"/>
              <a:gd name="connsiteY3" fmla="*/ 233061 h 535198"/>
              <a:gd name="connsiteX4" fmla="*/ 271668 w 432200"/>
              <a:gd name="connsiteY4" fmla="*/ 445226 h 535198"/>
              <a:gd name="connsiteX5" fmla="*/ 417069 w 432200"/>
              <a:gd name="connsiteY5" fmla="*/ 419852 h 535198"/>
              <a:gd name="connsiteX6" fmla="*/ 399326 w 432200"/>
              <a:gd name="connsiteY6" fmla="*/ 535193 h 53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200" h="535198">
                <a:moveTo>
                  <a:pt x="0" y="5101"/>
                </a:moveTo>
                <a:cubicBezTo>
                  <a:pt x="39971" y="-1095"/>
                  <a:pt x="118351" y="-9015"/>
                  <a:pt x="134291" y="30806"/>
                </a:cubicBezTo>
                <a:cubicBezTo>
                  <a:pt x="150231" y="70627"/>
                  <a:pt x="61203" y="210320"/>
                  <a:pt x="95641" y="244029"/>
                </a:cubicBezTo>
                <a:cubicBezTo>
                  <a:pt x="130079" y="277738"/>
                  <a:pt x="311580" y="199528"/>
                  <a:pt x="340918" y="233061"/>
                </a:cubicBezTo>
                <a:cubicBezTo>
                  <a:pt x="370256" y="266594"/>
                  <a:pt x="258976" y="414094"/>
                  <a:pt x="271668" y="445226"/>
                </a:cubicBezTo>
                <a:cubicBezTo>
                  <a:pt x="284360" y="476358"/>
                  <a:pt x="369630" y="417558"/>
                  <a:pt x="417069" y="419852"/>
                </a:cubicBezTo>
                <a:cubicBezTo>
                  <a:pt x="464508" y="422146"/>
                  <a:pt x="383823" y="536108"/>
                  <a:pt x="399326" y="535193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 rot="18084910">
            <a:off x="3216603" y="1984006"/>
            <a:ext cx="350016" cy="313101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  <a:gd name="connsiteX0" fmla="*/ 18222 w 616059"/>
              <a:gd name="connsiteY0" fmla="*/ 0 h 617140"/>
              <a:gd name="connsiteX1" fmla="*/ 18250 w 616059"/>
              <a:gd name="connsiteY1" fmla="*/ 197805 h 617140"/>
              <a:gd name="connsiteX2" fmla="*/ 258074 w 616059"/>
              <a:gd name="connsiteY2" fmla="*/ 160630 h 617140"/>
              <a:gd name="connsiteX3" fmla="*/ 219424 w 616059"/>
              <a:gd name="connsiteY3" fmla="*/ 373853 h 617140"/>
              <a:gd name="connsiteX4" fmla="*/ 464701 w 616059"/>
              <a:gd name="connsiteY4" fmla="*/ 362885 h 617140"/>
              <a:gd name="connsiteX5" fmla="*/ 395451 w 616059"/>
              <a:gd name="connsiteY5" fmla="*/ 575050 h 617140"/>
              <a:gd name="connsiteX6" fmla="*/ 540852 w 616059"/>
              <a:gd name="connsiteY6" fmla="*/ 549676 h 617140"/>
              <a:gd name="connsiteX7" fmla="*/ 616060 w 616059"/>
              <a:gd name="connsiteY7" fmla="*/ 617131 h 617140"/>
              <a:gd name="connsiteX0" fmla="*/ 16552 w 614391"/>
              <a:gd name="connsiteY0" fmla="*/ 0 h 617140"/>
              <a:gd name="connsiteX1" fmla="*/ 20278 w 614391"/>
              <a:gd name="connsiteY1" fmla="*/ 88002 h 617140"/>
              <a:gd name="connsiteX2" fmla="*/ 16580 w 614391"/>
              <a:gd name="connsiteY2" fmla="*/ 197805 h 617140"/>
              <a:gd name="connsiteX3" fmla="*/ 256404 w 614391"/>
              <a:gd name="connsiteY3" fmla="*/ 160630 h 617140"/>
              <a:gd name="connsiteX4" fmla="*/ 217754 w 614391"/>
              <a:gd name="connsiteY4" fmla="*/ 373853 h 617140"/>
              <a:gd name="connsiteX5" fmla="*/ 463031 w 614391"/>
              <a:gd name="connsiteY5" fmla="*/ 362885 h 617140"/>
              <a:gd name="connsiteX6" fmla="*/ 393781 w 614391"/>
              <a:gd name="connsiteY6" fmla="*/ 575050 h 617140"/>
              <a:gd name="connsiteX7" fmla="*/ 539182 w 614391"/>
              <a:gd name="connsiteY7" fmla="*/ 549676 h 617140"/>
              <a:gd name="connsiteX8" fmla="*/ 614390 w 614391"/>
              <a:gd name="connsiteY8" fmla="*/ 617131 h 617140"/>
              <a:gd name="connsiteX0" fmla="*/ 20278 w 614389"/>
              <a:gd name="connsiteY0" fmla="*/ 1 h 529139"/>
              <a:gd name="connsiteX1" fmla="*/ 16580 w 614389"/>
              <a:gd name="connsiteY1" fmla="*/ 109804 h 529139"/>
              <a:gd name="connsiteX2" fmla="*/ 256404 w 614389"/>
              <a:gd name="connsiteY2" fmla="*/ 72629 h 529139"/>
              <a:gd name="connsiteX3" fmla="*/ 217754 w 614389"/>
              <a:gd name="connsiteY3" fmla="*/ 285852 h 529139"/>
              <a:gd name="connsiteX4" fmla="*/ 463031 w 614389"/>
              <a:gd name="connsiteY4" fmla="*/ 274884 h 529139"/>
              <a:gd name="connsiteX5" fmla="*/ 393781 w 614389"/>
              <a:gd name="connsiteY5" fmla="*/ 487049 h 529139"/>
              <a:gd name="connsiteX6" fmla="*/ 539182 w 614389"/>
              <a:gd name="connsiteY6" fmla="*/ 461675 h 529139"/>
              <a:gd name="connsiteX7" fmla="*/ 614390 w 614389"/>
              <a:gd name="connsiteY7" fmla="*/ 529130 h 529139"/>
              <a:gd name="connsiteX0" fmla="*/ 20278 w 614391"/>
              <a:gd name="connsiteY0" fmla="*/ -1 h 529136"/>
              <a:gd name="connsiteX1" fmla="*/ 16580 w 614391"/>
              <a:gd name="connsiteY1" fmla="*/ 109802 h 529136"/>
              <a:gd name="connsiteX2" fmla="*/ 256404 w 614391"/>
              <a:gd name="connsiteY2" fmla="*/ 72627 h 529136"/>
              <a:gd name="connsiteX3" fmla="*/ 217754 w 614391"/>
              <a:gd name="connsiteY3" fmla="*/ 285850 h 529136"/>
              <a:gd name="connsiteX4" fmla="*/ 463031 w 614391"/>
              <a:gd name="connsiteY4" fmla="*/ 274882 h 529136"/>
              <a:gd name="connsiteX5" fmla="*/ 393781 w 614391"/>
              <a:gd name="connsiteY5" fmla="*/ 487047 h 529136"/>
              <a:gd name="connsiteX6" fmla="*/ 577283 w 614391"/>
              <a:gd name="connsiteY6" fmla="*/ 440921 h 529136"/>
              <a:gd name="connsiteX7" fmla="*/ 614390 w 614391"/>
              <a:gd name="connsiteY7" fmla="*/ 529128 h 529136"/>
              <a:gd name="connsiteX0" fmla="*/ 20278 w 577282"/>
              <a:gd name="connsiteY0" fmla="*/ 1 h 493115"/>
              <a:gd name="connsiteX1" fmla="*/ 16580 w 577282"/>
              <a:gd name="connsiteY1" fmla="*/ 109804 h 493115"/>
              <a:gd name="connsiteX2" fmla="*/ 256404 w 577282"/>
              <a:gd name="connsiteY2" fmla="*/ 72629 h 493115"/>
              <a:gd name="connsiteX3" fmla="*/ 217754 w 577282"/>
              <a:gd name="connsiteY3" fmla="*/ 285852 h 493115"/>
              <a:gd name="connsiteX4" fmla="*/ 463031 w 577282"/>
              <a:gd name="connsiteY4" fmla="*/ 274884 h 493115"/>
              <a:gd name="connsiteX5" fmla="*/ 393781 w 577282"/>
              <a:gd name="connsiteY5" fmla="*/ 487049 h 493115"/>
              <a:gd name="connsiteX6" fmla="*/ 577283 w 577282"/>
              <a:gd name="connsiteY6" fmla="*/ 440923 h 493115"/>
              <a:gd name="connsiteX0" fmla="*/ 20278 w 608769"/>
              <a:gd name="connsiteY0" fmla="*/ -1 h 491899"/>
              <a:gd name="connsiteX1" fmla="*/ 16580 w 608769"/>
              <a:gd name="connsiteY1" fmla="*/ 109802 h 491899"/>
              <a:gd name="connsiteX2" fmla="*/ 256404 w 608769"/>
              <a:gd name="connsiteY2" fmla="*/ 72627 h 491899"/>
              <a:gd name="connsiteX3" fmla="*/ 217754 w 608769"/>
              <a:gd name="connsiteY3" fmla="*/ 285850 h 491899"/>
              <a:gd name="connsiteX4" fmla="*/ 463031 w 608769"/>
              <a:gd name="connsiteY4" fmla="*/ 274882 h 491899"/>
              <a:gd name="connsiteX5" fmla="*/ 393781 w 608769"/>
              <a:gd name="connsiteY5" fmla="*/ 487047 h 491899"/>
              <a:gd name="connsiteX6" fmla="*/ 608770 w 608769"/>
              <a:gd name="connsiteY6" fmla="*/ 429603 h 491899"/>
              <a:gd name="connsiteX0" fmla="*/ 20278 w 613285"/>
              <a:gd name="connsiteY0" fmla="*/ 1 h 490684"/>
              <a:gd name="connsiteX1" fmla="*/ 16580 w 613285"/>
              <a:gd name="connsiteY1" fmla="*/ 109804 h 490684"/>
              <a:gd name="connsiteX2" fmla="*/ 256404 w 613285"/>
              <a:gd name="connsiteY2" fmla="*/ 72629 h 490684"/>
              <a:gd name="connsiteX3" fmla="*/ 217754 w 613285"/>
              <a:gd name="connsiteY3" fmla="*/ 285852 h 490684"/>
              <a:gd name="connsiteX4" fmla="*/ 463031 w 613285"/>
              <a:gd name="connsiteY4" fmla="*/ 274884 h 490684"/>
              <a:gd name="connsiteX5" fmla="*/ 393781 w 613285"/>
              <a:gd name="connsiteY5" fmla="*/ 487049 h 490684"/>
              <a:gd name="connsiteX6" fmla="*/ 608770 w 613285"/>
              <a:gd name="connsiteY6" fmla="*/ 429605 h 490684"/>
              <a:gd name="connsiteX0" fmla="*/ 20278 w 613538"/>
              <a:gd name="connsiteY0" fmla="*/ -1 h 493128"/>
              <a:gd name="connsiteX1" fmla="*/ 16580 w 613538"/>
              <a:gd name="connsiteY1" fmla="*/ 109802 h 493128"/>
              <a:gd name="connsiteX2" fmla="*/ 256404 w 613538"/>
              <a:gd name="connsiteY2" fmla="*/ 72627 h 493128"/>
              <a:gd name="connsiteX3" fmla="*/ 217754 w 613538"/>
              <a:gd name="connsiteY3" fmla="*/ 285850 h 493128"/>
              <a:gd name="connsiteX4" fmla="*/ 463031 w 613538"/>
              <a:gd name="connsiteY4" fmla="*/ 274882 h 493128"/>
              <a:gd name="connsiteX5" fmla="*/ 393781 w 613538"/>
              <a:gd name="connsiteY5" fmla="*/ 487047 h 493128"/>
              <a:gd name="connsiteX6" fmla="*/ 609027 w 613538"/>
              <a:gd name="connsiteY6" fmla="*/ 458622 h 493128"/>
              <a:gd name="connsiteX0" fmla="*/ 20278 w 615224"/>
              <a:gd name="connsiteY0" fmla="*/ 1 h 490780"/>
              <a:gd name="connsiteX1" fmla="*/ 16580 w 615224"/>
              <a:gd name="connsiteY1" fmla="*/ 109804 h 490780"/>
              <a:gd name="connsiteX2" fmla="*/ 256404 w 615224"/>
              <a:gd name="connsiteY2" fmla="*/ 72629 h 490780"/>
              <a:gd name="connsiteX3" fmla="*/ 217754 w 615224"/>
              <a:gd name="connsiteY3" fmla="*/ 285852 h 490780"/>
              <a:gd name="connsiteX4" fmla="*/ 463031 w 615224"/>
              <a:gd name="connsiteY4" fmla="*/ 274884 h 490780"/>
              <a:gd name="connsiteX5" fmla="*/ 393781 w 615224"/>
              <a:gd name="connsiteY5" fmla="*/ 487049 h 490780"/>
              <a:gd name="connsiteX6" fmla="*/ 609027 w 615224"/>
              <a:gd name="connsiteY6" fmla="*/ 458624 h 49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224" h="490780">
                <a:moveTo>
                  <a:pt x="20278" y="1"/>
                </a:moveTo>
                <a:cubicBezTo>
                  <a:pt x="20283" y="32968"/>
                  <a:pt x="-22774" y="97699"/>
                  <a:pt x="16580" y="109804"/>
                </a:cubicBezTo>
                <a:cubicBezTo>
                  <a:pt x="55934" y="121909"/>
                  <a:pt x="222875" y="43288"/>
                  <a:pt x="256404" y="72629"/>
                </a:cubicBezTo>
                <a:cubicBezTo>
                  <a:pt x="289933" y="101970"/>
                  <a:pt x="183316" y="252143"/>
                  <a:pt x="217754" y="285852"/>
                </a:cubicBezTo>
                <a:cubicBezTo>
                  <a:pt x="252192" y="319561"/>
                  <a:pt x="433693" y="241351"/>
                  <a:pt x="463031" y="274884"/>
                </a:cubicBezTo>
                <a:cubicBezTo>
                  <a:pt x="492369" y="308417"/>
                  <a:pt x="369448" y="456426"/>
                  <a:pt x="393781" y="487049"/>
                </a:cubicBezTo>
                <a:cubicBezTo>
                  <a:pt x="418114" y="517672"/>
                  <a:pt x="656327" y="346411"/>
                  <a:pt x="609027" y="458624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 rot="18249179">
            <a:off x="3680743" y="1837732"/>
            <a:ext cx="350491" cy="393715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  <a:gd name="connsiteX0" fmla="*/ 18222 w 616059"/>
              <a:gd name="connsiteY0" fmla="*/ 0 h 617140"/>
              <a:gd name="connsiteX1" fmla="*/ 18250 w 616059"/>
              <a:gd name="connsiteY1" fmla="*/ 197805 h 617140"/>
              <a:gd name="connsiteX2" fmla="*/ 258074 w 616059"/>
              <a:gd name="connsiteY2" fmla="*/ 160630 h 617140"/>
              <a:gd name="connsiteX3" fmla="*/ 219424 w 616059"/>
              <a:gd name="connsiteY3" fmla="*/ 373853 h 617140"/>
              <a:gd name="connsiteX4" fmla="*/ 464701 w 616059"/>
              <a:gd name="connsiteY4" fmla="*/ 362885 h 617140"/>
              <a:gd name="connsiteX5" fmla="*/ 395451 w 616059"/>
              <a:gd name="connsiteY5" fmla="*/ 575050 h 617140"/>
              <a:gd name="connsiteX6" fmla="*/ 540852 w 616059"/>
              <a:gd name="connsiteY6" fmla="*/ 549676 h 617140"/>
              <a:gd name="connsiteX7" fmla="*/ 616060 w 616059"/>
              <a:gd name="connsiteY7" fmla="*/ 617131 h 61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6059" h="617140">
                <a:moveTo>
                  <a:pt x="18222" y="0"/>
                </a:moveTo>
                <a:cubicBezTo>
                  <a:pt x="16127" y="44012"/>
                  <a:pt x="-21725" y="171033"/>
                  <a:pt x="18250" y="197805"/>
                </a:cubicBezTo>
                <a:cubicBezTo>
                  <a:pt x="58225" y="224577"/>
                  <a:pt x="224545" y="131289"/>
                  <a:pt x="258074" y="160630"/>
                </a:cubicBezTo>
                <a:cubicBezTo>
                  <a:pt x="291603" y="189971"/>
                  <a:pt x="184986" y="340144"/>
                  <a:pt x="219424" y="373853"/>
                </a:cubicBezTo>
                <a:cubicBezTo>
                  <a:pt x="253862" y="407562"/>
                  <a:pt x="435363" y="329352"/>
                  <a:pt x="464701" y="362885"/>
                </a:cubicBezTo>
                <a:cubicBezTo>
                  <a:pt x="494039" y="396418"/>
                  <a:pt x="382759" y="543918"/>
                  <a:pt x="395451" y="575050"/>
                </a:cubicBezTo>
                <a:cubicBezTo>
                  <a:pt x="408143" y="606182"/>
                  <a:pt x="493413" y="547382"/>
                  <a:pt x="540852" y="549676"/>
                </a:cubicBezTo>
                <a:cubicBezTo>
                  <a:pt x="588291" y="551970"/>
                  <a:pt x="600557" y="618046"/>
                  <a:pt x="616060" y="617131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5468" y="2310674"/>
            <a:ext cx="193434" cy="21830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302" y="1992393"/>
            <a:ext cx="314325" cy="2322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777" y="1571798"/>
            <a:ext cx="2235200" cy="270253"/>
          </a:xfrm>
          <a:prstGeom prst="rect">
            <a:avLst/>
          </a:prstGeom>
        </p:spPr>
      </p:pic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034" y="3343211"/>
            <a:ext cx="2144868" cy="31993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6163" y="3343210"/>
            <a:ext cx="1934362" cy="301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87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Limits from past experiments: proton beam dump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48</a:t>
            </a:fld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245" y="1327344"/>
            <a:ext cx="4985910" cy="4697178"/>
          </a:xfrm>
          <a:prstGeom prst="rect">
            <a:avLst/>
          </a:prstGeom>
        </p:spPr>
      </p:pic>
      <p:sp>
        <p:nvSpPr>
          <p:cNvPr id="22" name="Freeform 21"/>
          <p:cNvSpPr/>
          <p:nvPr/>
        </p:nvSpPr>
        <p:spPr>
          <a:xfrm>
            <a:off x="5064463" y="2381365"/>
            <a:ext cx="3426635" cy="2481087"/>
          </a:xfrm>
          <a:custGeom>
            <a:avLst/>
            <a:gdLst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51468 w 3439335"/>
              <a:gd name="connsiteY2" fmla="*/ 1428819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51468 w 3439335"/>
              <a:gd name="connsiteY2" fmla="*/ 1428819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30724 w 3439335"/>
              <a:gd name="connsiteY3" fmla="*/ 1463560 h 2473973"/>
              <a:gd name="connsiteX4" fmla="*/ 2751468 w 3439335"/>
              <a:gd name="connsiteY4" fmla="*/ 1653725 h 2473973"/>
              <a:gd name="connsiteX5" fmla="*/ 3187999 w 3439335"/>
              <a:gd name="connsiteY5" fmla="*/ 1918322 h 2473973"/>
              <a:gd name="connsiteX6" fmla="*/ 3439335 w 3439335"/>
              <a:gd name="connsiteY6" fmla="*/ 2209377 h 2473973"/>
              <a:gd name="connsiteX7" fmla="*/ 3386422 w 3439335"/>
              <a:gd name="connsiteY7" fmla="*/ 2354905 h 2473973"/>
              <a:gd name="connsiteX8" fmla="*/ 3267368 w 3439335"/>
              <a:gd name="connsiteY8" fmla="*/ 2407824 h 2473973"/>
              <a:gd name="connsiteX9" fmla="*/ 3161542 w 3439335"/>
              <a:gd name="connsiteY9" fmla="*/ 2421054 h 2473973"/>
              <a:gd name="connsiteX10" fmla="*/ 2896978 w 3439335"/>
              <a:gd name="connsiteY10" fmla="*/ 2407824 h 2473973"/>
              <a:gd name="connsiteX11" fmla="*/ 2553045 w 3439335"/>
              <a:gd name="connsiteY11" fmla="*/ 2341675 h 2473973"/>
              <a:gd name="connsiteX12" fmla="*/ 2526588 w 3439335"/>
              <a:gd name="connsiteY12" fmla="*/ 2354905 h 2473973"/>
              <a:gd name="connsiteX13" fmla="*/ 2526588 w 3439335"/>
              <a:gd name="connsiteY13" fmla="*/ 2447514 h 2473973"/>
              <a:gd name="connsiteX14" fmla="*/ 2341393 w 3439335"/>
              <a:gd name="connsiteY14" fmla="*/ 2460744 h 2473973"/>
              <a:gd name="connsiteX15" fmla="*/ 2222339 w 3439335"/>
              <a:gd name="connsiteY15" fmla="*/ 2473973 h 2473973"/>
              <a:gd name="connsiteX16" fmla="*/ 1375734 w 3439335"/>
              <a:gd name="connsiteY16" fmla="*/ 2315216 h 2473973"/>
              <a:gd name="connsiteX17" fmla="*/ 0 w 3439335"/>
              <a:gd name="connsiteY17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30724 w 3439335"/>
              <a:gd name="connsiteY3" fmla="*/ 1463560 h 2473973"/>
              <a:gd name="connsiteX4" fmla="*/ 2751468 w 3439335"/>
              <a:gd name="connsiteY4" fmla="*/ 1653725 h 2473973"/>
              <a:gd name="connsiteX5" fmla="*/ 3187999 w 3439335"/>
              <a:gd name="connsiteY5" fmla="*/ 1918322 h 2473973"/>
              <a:gd name="connsiteX6" fmla="*/ 3439335 w 3439335"/>
              <a:gd name="connsiteY6" fmla="*/ 2209377 h 2473973"/>
              <a:gd name="connsiteX7" fmla="*/ 3386422 w 3439335"/>
              <a:gd name="connsiteY7" fmla="*/ 2354905 h 2473973"/>
              <a:gd name="connsiteX8" fmla="*/ 3267368 w 3439335"/>
              <a:gd name="connsiteY8" fmla="*/ 2407824 h 2473973"/>
              <a:gd name="connsiteX9" fmla="*/ 3161542 w 3439335"/>
              <a:gd name="connsiteY9" fmla="*/ 2421054 h 2473973"/>
              <a:gd name="connsiteX10" fmla="*/ 2896978 w 3439335"/>
              <a:gd name="connsiteY10" fmla="*/ 2407824 h 2473973"/>
              <a:gd name="connsiteX11" fmla="*/ 2553045 w 3439335"/>
              <a:gd name="connsiteY11" fmla="*/ 2341675 h 2473973"/>
              <a:gd name="connsiteX12" fmla="*/ 2526588 w 3439335"/>
              <a:gd name="connsiteY12" fmla="*/ 2354905 h 2473973"/>
              <a:gd name="connsiteX13" fmla="*/ 2526588 w 3439335"/>
              <a:gd name="connsiteY13" fmla="*/ 2447514 h 2473973"/>
              <a:gd name="connsiteX14" fmla="*/ 2341393 w 3439335"/>
              <a:gd name="connsiteY14" fmla="*/ 2460744 h 2473973"/>
              <a:gd name="connsiteX15" fmla="*/ 2222339 w 3439335"/>
              <a:gd name="connsiteY15" fmla="*/ 2473973 h 2473973"/>
              <a:gd name="connsiteX16" fmla="*/ 1375734 w 3439335"/>
              <a:gd name="connsiteY16" fmla="*/ 2315216 h 2473973"/>
              <a:gd name="connsiteX17" fmla="*/ 0 w 3439335"/>
              <a:gd name="connsiteY17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30724 w 3439335"/>
              <a:gd name="connsiteY3" fmla="*/ 1520710 h 2473973"/>
              <a:gd name="connsiteX4" fmla="*/ 2751468 w 3439335"/>
              <a:gd name="connsiteY4" fmla="*/ 1653725 h 2473973"/>
              <a:gd name="connsiteX5" fmla="*/ 3187999 w 3439335"/>
              <a:gd name="connsiteY5" fmla="*/ 1918322 h 2473973"/>
              <a:gd name="connsiteX6" fmla="*/ 3439335 w 3439335"/>
              <a:gd name="connsiteY6" fmla="*/ 2209377 h 2473973"/>
              <a:gd name="connsiteX7" fmla="*/ 3386422 w 3439335"/>
              <a:gd name="connsiteY7" fmla="*/ 2354905 h 2473973"/>
              <a:gd name="connsiteX8" fmla="*/ 3267368 w 3439335"/>
              <a:gd name="connsiteY8" fmla="*/ 2407824 h 2473973"/>
              <a:gd name="connsiteX9" fmla="*/ 3161542 w 3439335"/>
              <a:gd name="connsiteY9" fmla="*/ 2421054 h 2473973"/>
              <a:gd name="connsiteX10" fmla="*/ 2896978 w 3439335"/>
              <a:gd name="connsiteY10" fmla="*/ 2407824 h 2473973"/>
              <a:gd name="connsiteX11" fmla="*/ 2553045 w 3439335"/>
              <a:gd name="connsiteY11" fmla="*/ 2341675 h 2473973"/>
              <a:gd name="connsiteX12" fmla="*/ 2526588 w 3439335"/>
              <a:gd name="connsiteY12" fmla="*/ 2354905 h 2473973"/>
              <a:gd name="connsiteX13" fmla="*/ 2526588 w 3439335"/>
              <a:gd name="connsiteY13" fmla="*/ 2447514 h 2473973"/>
              <a:gd name="connsiteX14" fmla="*/ 2341393 w 3439335"/>
              <a:gd name="connsiteY14" fmla="*/ 2460744 h 2473973"/>
              <a:gd name="connsiteX15" fmla="*/ 2222339 w 3439335"/>
              <a:gd name="connsiteY15" fmla="*/ 2473973 h 2473973"/>
              <a:gd name="connsiteX16" fmla="*/ 1375734 w 3439335"/>
              <a:gd name="connsiteY16" fmla="*/ 2315216 h 2473973"/>
              <a:gd name="connsiteX17" fmla="*/ 0 w 3439335"/>
              <a:gd name="connsiteY17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39335"/>
              <a:gd name="connsiteY0" fmla="*/ 0 h 2473973"/>
              <a:gd name="connsiteX1" fmla="*/ 2553045 w 3439335"/>
              <a:gd name="connsiteY1" fmla="*/ 1270061 h 2473973"/>
              <a:gd name="connsiteX2" fmla="*/ 2748293 w 3439335"/>
              <a:gd name="connsiteY2" fmla="*/ 1451044 h 2473973"/>
              <a:gd name="connsiteX3" fmla="*/ 2751468 w 3439335"/>
              <a:gd name="connsiteY3" fmla="*/ 1653725 h 2473973"/>
              <a:gd name="connsiteX4" fmla="*/ 3187999 w 3439335"/>
              <a:gd name="connsiteY4" fmla="*/ 1918322 h 2473973"/>
              <a:gd name="connsiteX5" fmla="*/ 3439335 w 3439335"/>
              <a:gd name="connsiteY5" fmla="*/ 2209377 h 2473973"/>
              <a:gd name="connsiteX6" fmla="*/ 3386422 w 3439335"/>
              <a:gd name="connsiteY6" fmla="*/ 2354905 h 2473973"/>
              <a:gd name="connsiteX7" fmla="*/ 3267368 w 3439335"/>
              <a:gd name="connsiteY7" fmla="*/ 2407824 h 2473973"/>
              <a:gd name="connsiteX8" fmla="*/ 3161542 w 3439335"/>
              <a:gd name="connsiteY8" fmla="*/ 2421054 h 2473973"/>
              <a:gd name="connsiteX9" fmla="*/ 2896978 w 3439335"/>
              <a:gd name="connsiteY9" fmla="*/ 2407824 h 2473973"/>
              <a:gd name="connsiteX10" fmla="*/ 2553045 w 3439335"/>
              <a:gd name="connsiteY10" fmla="*/ 2341675 h 2473973"/>
              <a:gd name="connsiteX11" fmla="*/ 2526588 w 3439335"/>
              <a:gd name="connsiteY11" fmla="*/ 2354905 h 2473973"/>
              <a:gd name="connsiteX12" fmla="*/ 2526588 w 3439335"/>
              <a:gd name="connsiteY12" fmla="*/ 2447514 h 2473973"/>
              <a:gd name="connsiteX13" fmla="*/ 2341393 w 3439335"/>
              <a:gd name="connsiteY13" fmla="*/ 2460744 h 2473973"/>
              <a:gd name="connsiteX14" fmla="*/ 2222339 w 3439335"/>
              <a:gd name="connsiteY14" fmla="*/ 2473973 h 2473973"/>
              <a:gd name="connsiteX15" fmla="*/ 1375734 w 3439335"/>
              <a:gd name="connsiteY15" fmla="*/ 2315216 h 2473973"/>
              <a:gd name="connsiteX16" fmla="*/ 0 w 3439335"/>
              <a:gd name="connsiteY16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86422 w 3426635"/>
              <a:gd name="connsiteY6" fmla="*/ 2354905 h 2473973"/>
              <a:gd name="connsiteX7" fmla="*/ 3267368 w 3426635"/>
              <a:gd name="connsiteY7" fmla="*/ 2407824 h 2473973"/>
              <a:gd name="connsiteX8" fmla="*/ 3161542 w 3426635"/>
              <a:gd name="connsiteY8" fmla="*/ 2421054 h 2473973"/>
              <a:gd name="connsiteX9" fmla="*/ 2896978 w 3426635"/>
              <a:gd name="connsiteY9" fmla="*/ 2407824 h 2473973"/>
              <a:gd name="connsiteX10" fmla="*/ 2553045 w 3426635"/>
              <a:gd name="connsiteY10" fmla="*/ 2341675 h 2473973"/>
              <a:gd name="connsiteX11" fmla="*/ 2526588 w 3426635"/>
              <a:gd name="connsiteY11" fmla="*/ 2354905 h 2473973"/>
              <a:gd name="connsiteX12" fmla="*/ 2526588 w 3426635"/>
              <a:gd name="connsiteY12" fmla="*/ 2447514 h 2473973"/>
              <a:gd name="connsiteX13" fmla="*/ 2341393 w 3426635"/>
              <a:gd name="connsiteY13" fmla="*/ 2460744 h 2473973"/>
              <a:gd name="connsiteX14" fmla="*/ 2222339 w 3426635"/>
              <a:gd name="connsiteY14" fmla="*/ 2473973 h 2473973"/>
              <a:gd name="connsiteX15" fmla="*/ 1375734 w 3426635"/>
              <a:gd name="connsiteY15" fmla="*/ 2315216 h 2473973"/>
              <a:gd name="connsiteX16" fmla="*/ 0 w 3426635"/>
              <a:gd name="connsiteY16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86422 w 3426635"/>
              <a:gd name="connsiteY6" fmla="*/ 2354905 h 2473973"/>
              <a:gd name="connsiteX7" fmla="*/ 3267368 w 3426635"/>
              <a:gd name="connsiteY7" fmla="*/ 2407824 h 2473973"/>
              <a:gd name="connsiteX8" fmla="*/ 3161542 w 3426635"/>
              <a:gd name="connsiteY8" fmla="*/ 2421054 h 2473973"/>
              <a:gd name="connsiteX9" fmla="*/ 2896978 w 3426635"/>
              <a:gd name="connsiteY9" fmla="*/ 2407824 h 2473973"/>
              <a:gd name="connsiteX10" fmla="*/ 2553045 w 3426635"/>
              <a:gd name="connsiteY10" fmla="*/ 2341675 h 2473973"/>
              <a:gd name="connsiteX11" fmla="*/ 2526588 w 3426635"/>
              <a:gd name="connsiteY11" fmla="*/ 2354905 h 2473973"/>
              <a:gd name="connsiteX12" fmla="*/ 2526588 w 3426635"/>
              <a:gd name="connsiteY12" fmla="*/ 2447514 h 2473973"/>
              <a:gd name="connsiteX13" fmla="*/ 2341393 w 3426635"/>
              <a:gd name="connsiteY13" fmla="*/ 2460744 h 2473973"/>
              <a:gd name="connsiteX14" fmla="*/ 2222339 w 3426635"/>
              <a:gd name="connsiteY14" fmla="*/ 2473973 h 2473973"/>
              <a:gd name="connsiteX15" fmla="*/ 1375734 w 3426635"/>
              <a:gd name="connsiteY15" fmla="*/ 2315216 h 2473973"/>
              <a:gd name="connsiteX16" fmla="*/ 0 w 3426635"/>
              <a:gd name="connsiteY16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267368 w 3426635"/>
              <a:gd name="connsiteY7" fmla="*/ 2407824 h 2473973"/>
              <a:gd name="connsiteX8" fmla="*/ 3161542 w 3426635"/>
              <a:gd name="connsiteY8" fmla="*/ 2421054 h 2473973"/>
              <a:gd name="connsiteX9" fmla="*/ 2896978 w 3426635"/>
              <a:gd name="connsiteY9" fmla="*/ 2407824 h 2473973"/>
              <a:gd name="connsiteX10" fmla="*/ 2553045 w 3426635"/>
              <a:gd name="connsiteY10" fmla="*/ 2341675 h 2473973"/>
              <a:gd name="connsiteX11" fmla="*/ 2526588 w 3426635"/>
              <a:gd name="connsiteY11" fmla="*/ 2354905 h 2473973"/>
              <a:gd name="connsiteX12" fmla="*/ 2526588 w 3426635"/>
              <a:gd name="connsiteY12" fmla="*/ 2447514 h 2473973"/>
              <a:gd name="connsiteX13" fmla="*/ 2341393 w 3426635"/>
              <a:gd name="connsiteY13" fmla="*/ 2460744 h 2473973"/>
              <a:gd name="connsiteX14" fmla="*/ 2222339 w 3426635"/>
              <a:gd name="connsiteY14" fmla="*/ 2473973 h 2473973"/>
              <a:gd name="connsiteX15" fmla="*/ 1375734 w 3426635"/>
              <a:gd name="connsiteY15" fmla="*/ 2315216 h 2473973"/>
              <a:gd name="connsiteX16" fmla="*/ 0 w 3426635"/>
              <a:gd name="connsiteY16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267368 w 3426635"/>
              <a:gd name="connsiteY7" fmla="*/ 2407824 h 2473973"/>
              <a:gd name="connsiteX8" fmla="*/ 3161542 w 3426635"/>
              <a:gd name="connsiteY8" fmla="*/ 2421054 h 2473973"/>
              <a:gd name="connsiteX9" fmla="*/ 2896978 w 3426635"/>
              <a:gd name="connsiteY9" fmla="*/ 2407824 h 2473973"/>
              <a:gd name="connsiteX10" fmla="*/ 2553045 w 3426635"/>
              <a:gd name="connsiteY10" fmla="*/ 2341675 h 2473973"/>
              <a:gd name="connsiteX11" fmla="*/ 2526588 w 3426635"/>
              <a:gd name="connsiteY11" fmla="*/ 2354905 h 2473973"/>
              <a:gd name="connsiteX12" fmla="*/ 2526588 w 3426635"/>
              <a:gd name="connsiteY12" fmla="*/ 2447514 h 2473973"/>
              <a:gd name="connsiteX13" fmla="*/ 2341393 w 3426635"/>
              <a:gd name="connsiteY13" fmla="*/ 2460744 h 2473973"/>
              <a:gd name="connsiteX14" fmla="*/ 2222339 w 3426635"/>
              <a:gd name="connsiteY14" fmla="*/ 2473973 h 2473973"/>
              <a:gd name="connsiteX15" fmla="*/ 1375734 w 3426635"/>
              <a:gd name="connsiteY15" fmla="*/ 2315216 h 2473973"/>
              <a:gd name="connsiteX16" fmla="*/ 0 w 3426635"/>
              <a:gd name="connsiteY16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267368 w 3426635"/>
              <a:gd name="connsiteY7" fmla="*/ 2407824 h 2473973"/>
              <a:gd name="connsiteX8" fmla="*/ 3161542 w 3426635"/>
              <a:gd name="connsiteY8" fmla="*/ 2421054 h 2473973"/>
              <a:gd name="connsiteX9" fmla="*/ 2896978 w 3426635"/>
              <a:gd name="connsiteY9" fmla="*/ 2407824 h 2473973"/>
              <a:gd name="connsiteX10" fmla="*/ 2553045 w 3426635"/>
              <a:gd name="connsiteY10" fmla="*/ 2341675 h 2473973"/>
              <a:gd name="connsiteX11" fmla="*/ 2526588 w 3426635"/>
              <a:gd name="connsiteY11" fmla="*/ 2354905 h 2473973"/>
              <a:gd name="connsiteX12" fmla="*/ 2526588 w 3426635"/>
              <a:gd name="connsiteY12" fmla="*/ 2447514 h 2473973"/>
              <a:gd name="connsiteX13" fmla="*/ 2341393 w 3426635"/>
              <a:gd name="connsiteY13" fmla="*/ 2460744 h 2473973"/>
              <a:gd name="connsiteX14" fmla="*/ 2222339 w 3426635"/>
              <a:gd name="connsiteY14" fmla="*/ 2473973 h 2473973"/>
              <a:gd name="connsiteX15" fmla="*/ 1375734 w 3426635"/>
              <a:gd name="connsiteY15" fmla="*/ 2315216 h 2473973"/>
              <a:gd name="connsiteX16" fmla="*/ 0 w 3426635"/>
              <a:gd name="connsiteY16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53045 w 3426635"/>
              <a:gd name="connsiteY9" fmla="*/ 2341675 h 2473973"/>
              <a:gd name="connsiteX10" fmla="*/ 2526588 w 3426635"/>
              <a:gd name="connsiteY10" fmla="*/ 2354905 h 2473973"/>
              <a:gd name="connsiteX11" fmla="*/ 2526588 w 3426635"/>
              <a:gd name="connsiteY11" fmla="*/ 2447514 h 2473973"/>
              <a:gd name="connsiteX12" fmla="*/ 2341393 w 3426635"/>
              <a:gd name="connsiteY12" fmla="*/ 2460744 h 2473973"/>
              <a:gd name="connsiteX13" fmla="*/ 2222339 w 3426635"/>
              <a:gd name="connsiteY13" fmla="*/ 2473973 h 2473973"/>
              <a:gd name="connsiteX14" fmla="*/ 1375734 w 3426635"/>
              <a:gd name="connsiteY14" fmla="*/ 2315216 h 2473973"/>
              <a:gd name="connsiteX15" fmla="*/ 0 w 3426635"/>
              <a:gd name="connsiteY15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53045 w 3426635"/>
              <a:gd name="connsiteY9" fmla="*/ 2341675 h 2473973"/>
              <a:gd name="connsiteX10" fmla="*/ 2526588 w 3426635"/>
              <a:gd name="connsiteY10" fmla="*/ 2354905 h 2473973"/>
              <a:gd name="connsiteX11" fmla="*/ 2526588 w 3426635"/>
              <a:gd name="connsiteY11" fmla="*/ 2447514 h 2473973"/>
              <a:gd name="connsiteX12" fmla="*/ 2341393 w 3426635"/>
              <a:gd name="connsiteY12" fmla="*/ 2460744 h 2473973"/>
              <a:gd name="connsiteX13" fmla="*/ 2222339 w 3426635"/>
              <a:gd name="connsiteY13" fmla="*/ 2473973 h 2473973"/>
              <a:gd name="connsiteX14" fmla="*/ 1375734 w 3426635"/>
              <a:gd name="connsiteY14" fmla="*/ 2315216 h 2473973"/>
              <a:gd name="connsiteX15" fmla="*/ 0 w 3426635"/>
              <a:gd name="connsiteY15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53045 w 3426635"/>
              <a:gd name="connsiteY9" fmla="*/ 2341675 h 2473973"/>
              <a:gd name="connsiteX10" fmla="*/ 2532938 w 3426635"/>
              <a:gd name="connsiteY10" fmla="*/ 2393005 h 2473973"/>
              <a:gd name="connsiteX11" fmla="*/ 2526588 w 3426635"/>
              <a:gd name="connsiteY11" fmla="*/ 2447514 h 2473973"/>
              <a:gd name="connsiteX12" fmla="*/ 2341393 w 3426635"/>
              <a:gd name="connsiteY12" fmla="*/ 2460744 h 2473973"/>
              <a:gd name="connsiteX13" fmla="*/ 2222339 w 3426635"/>
              <a:gd name="connsiteY13" fmla="*/ 2473973 h 2473973"/>
              <a:gd name="connsiteX14" fmla="*/ 1375734 w 3426635"/>
              <a:gd name="connsiteY14" fmla="*/ 2315216 h 2473973"/>
              <a:gd name="connsiteX15" fmla="*/ 0 w 3426635"/>
              <a:gd name="connsiteY15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75270 w 3426635"/>
              <a:gd name="connsiteY9" fmla="*/ 2357550 h 2473973"/>
              <a:gd name="connsiteX10" fmla="*/ 2532938 w 3426635"/>
              <a:gd name="connsiteY10" fmla="*/ 2393005 h 2473973"/>
              <a:gd name="connsiteX11" fmla="*/ 2526588 w 3426635"/>
              <a:gd name="connsiteY11" fmla="*/ 2447514 h 2473973"/>
              <a:gd name="connsiteX12" fmla="*/ 2341393 w 3426635"/>
              <a:gd name="connsiteY12" fmla="*/ 2460744 h 2473973"/>
              <a:gd name="connsiteX13" fmla="*/ 2222339 w 3426635"/>
              <a:gd name="connsiteY13" fmla="*/ 2473973 h 2473973"/>
              <a:gd name="connsiteX14" fmla="*/ 1375734 w 3426635"/>
              <a:gd name="connsiteY14" fmla="*/ 2315216 h 2473973"/>
              <a:gd name="connsiteX15" fmla="*/ 0 w 3426635"/>
              <a:gd name="connsiteY15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75270 w 3426635"/>
              <a:gd name="connsiteY9" fmla="*/ 2357550 h 2473973"/>
              <a:gd name="connsiteX10" fmla="*/ 2532938 w 3426635"/>
              <a:gd name="connsiteY10" fmla="*/ 2393005 h 2473973"/>
              <a:gd name="connsiteX11" fmla="*/ 2526588 w 3426635"/>
              <a:gd name="connsiteY11" fmla="*/ 2447514 h 2473973"/>
              <a:gd name="connsiteX12" fmla="*/ 2341393 w 3426635"/>
              <a:gd name="connsiteY12" fmla="*/ 2460744 h 2473973"/>
              <a:gd name="connsiteX13" fmla="*/ 2222339 w 3426635"/>
              <a:gd name="connsiteY13" fmla="*/ 2473973 h 2473973"/>
              <a:gd name="connsiteX14" fmla="*/ 1375734 w 3426635"/>
              <a:gd name="connsiteY14" fmla="*/ 2315216 h 2473973"/>
              <a:gd name="connsiteX15" fmla="*/ 0 w 3426635"/>
              <a:gd name="connsiteY15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75270 w 3426635"/>
              <a:gd name="connsiteY9" fmla="*/ 2357550 h 2473973"/>
              <a:gd name="connsiteX10" fmla="*/ 2532938 w 3426635"/>
              <a:gd name="connsiteY10" fmla="*/ 2393005 h 2473973"/>
              <a:gd name="connsiteX11" fmla="*/ 2526588 w 3426635"/>
              <a:gd name="connsiteY11" fmla="*/ 2447514 h 2473973"/>
              <a:gd name="connsiteX12" fmla="*/ 2222339 w 3426635"/>
              <a:gd name="connsiteY12" fmla="*/ 2473973 h 2473973"/>
              <a:gd name="connsiteX13" fmla="*/ 1375734 w 3426635"/>
              <a:gd name="connsiteY13" fmla="*/ 2315216 h 2473973"/>
              <a:gd name="connsiteX14" fmla="*/ 0 w 3426635"/>
              <a:gd name="connsiteY14" fmla="*/ 2024160 h 2473973"/>
              <a:gd name="connsiteX0" fmla="*/ 0 w 3426635"/>
              <a:gd name="connsiteY0" fmla="*/ 0 h 2473973"/>
              <a:gd name="connsiteX1" fmla="*/ 2553045 w 3426635"/>
              <a:gd name="connsiteY1" fmla="*/ 1270061 h 2473973"/>
              <a:gd name="connsiteX2" fmla="*/ 2748293 w 3426635"/>
              <a:gd name="connsiteY2" fmla="*/ 1451044 h 2473973"/>
              <a:gd name="connsiteX3" fmla="*/ 2751468 w 3426635"/>
              <a:gd name="connsiteY3" fmla="*/ 1653725 h 2473973"/>
              <a:gd name="connsiteX4" fmla="*/ 3187999 w 3426635"/>
              <a:gd name="connsiteY4" fmla="*/ 1918322 h 2473973"/>
              <a:gd name="connsiteX5" fmla="*/ 3426635 w 3426635"/>
              <a:gd name="connsiteY5" fmla="*/ 2234777 h 2473973"/>
              <a:gd name="connsiteX6" fmla="*/ 3367372 w 3426635"/>
              <a:gd name="connsiteY6" fmla="*/ 2354905 h 2473973"/>
              <a:gd name="connsiteX7" fmla="*/ 3161542 w 3426635"/>
              <a:gd name="connsiteY7" fmla="*/ 2421054 h 2473973"/>
              <a:gd name="connsiteX8" fmla="*/ 2896978 w 3426635"/>
              <a:gd name="connsiteY8" fmla="*/ 2407824 h 2473973"/>
              <a:gd name="connsiteX9" fmla="*/ 2575270 w 3426635"/>
              <a:gd name="connsiteY9" fmla="*/ 2357550 h 2473973"/>
              <a:gd name="connsiteX10" fmla="*/ 2532938 w 3426635"/>
              <a:gd name="connsiteY10" fmla="*/ 2393005 h 2473973"/>
              <a:gd name="connsiteX11" fmla="*/ 2526588 w 3426635"/>
              <a:gd name="connsiteY11" fmla="*/ 2447514 h 2473973"/>
              <a:gd name="connsiteX12" fmla="*/ 2222339 w 3426635"/>
              <a:gd name="connsiteY12" fmla="*/ 2473973 h 2473973"/>
              <a:gd name="connsiteX13" fmla="*/ 1375734 w 3426635"/>
              <a:gd name="connsiteY13" fmla="*/ 2315216 h 2473973"/>
              <a:gd name="connsiteX14" fmla="*/ 0 w 3426635"/>
              <a:gd name="connsiteY14" fmla="*/ 2024160 h 2473973"/>
              <a:gd name="connsiteX0" fmla="*/ 0 w 3426635"/>
              <a:gd name="connsiteY0" fmla="*/ 0 h 2503022"/>
              <a:gd name="connsiteX1" fmla="*/ 2553045 w 3426635"/>
              <a:gd name="connsiteY1" fmla="*/ 1270061 h 2503022"/>
              <a:gd name="connsiteX2" fmla="*/ 2748293 w 3426635"/>
              <a:gd name="connsiteY2" fmla="*/ 1451044 h 2503022"/>
              <a:gd name="connsiteX3" fmla="*/ 2751468 w 3426635"/>
              <a:gd name="connsiteY3" fmla="*/ 1653725 h 2503022"/>
              <a:gd name="connsiteX4" fmla="*/ 3187999 w 3426635"/>
              <a:gd name="connsiteY4" fmla="*/ 1918322 h 2503022"/>
              <a:gd name="connsiteX5" fmla="*/ 3426635 w 3426635"/>
              <a:gd name="connsiteY5" fmla="*/ 2234777 h 2503022"/>
              <a:gd name="connsiteX6" fmla="*/ 3367372 w 3426635"/>
              <a:gd name="connsiteY6" fmla="*/ 2354905 h 2503022"/>
              <a:gd name="connsiteX7" fmla="*/ 3161542 w 3426635"/>
              <a:gd name="connsiteY7" fmla="*/ 2421054 h 2503022"/>
              <a:gd name="connsiteX8" fmla="*/ 2896978 w 3426635"/>
              <a:gd name="connsiteY8" fmla="*/ 2407824 h 2503022"/>
              <a:gd name="connsiteX9" fmla="*/ 2575270 w 3426635"/>
              <a:gd name="connsiteY9" fmla="*/ 2357550 h 2503022"/>
              <a:gd name="connsiteX10" fmla="*/ 2532938 w 3426635"/>
              <a:gd name="connsiteY10" fmla="*/ 2393005 h 2503022"/>
              <a:gd name="connsiteX11" fmla="*/ 2526588 w 3426635"/>
              <a:gd name="connsiteY11" fmla="*/ 2447514 h 2503022"/>
              <a:gd name="connsiteX12" fmla="*/ 2349724 w 3426635"/>
              <a:gd name="connsiteY12" fmla="*/ 2501785 h 2503022"/>
              <a:gd name="connsiteX13" fmla="*/ 2222339 w 3426635"/>
              <a:gd name="connsiteY13" fmla="*/ 2473973 h 2503022"/>
              <a:gd name="connsiteX14" fmla="*/ 1375734 w 3426635"/>
              <a:gd name="connsiteY14" fmla="*/ 2315216 h 2503022"/>
              <a:gd name="connsiteX15" fmla="*/ 0 w 3426635"/>
              <a:gd name="connsiteY15" fmla="*/ 2024160 h 2503022"/>
              <a:gd name="connsiteX0" fmla="*/ 0 w 3426635"/>
              <a:gd name="connsiteY0" fmla="*/ 0 h 2501785"/>
              <a:gd name="connsiteX1" fmla="*/ 2553045 w 3426635"/>
              <a:gd name="connsiteY1" fmla="*/ 1270061 h 2501785"/>
              <a:gd name="connsiteX2" fmla="*/ 2748293 w 3426635"/>
              <a:gd name="connsiteY2" fmla="*/ 1451044 h 2501785"/>
              <a:gd name="connsiteX3" fmla="*/ 2751468 w 3426635"/>
              <a:gd name="connsiteY3" fmla="*/ 1653725 h 2501785"/>
              <a:gd name="connsiteX4" fmla="*/ 3187999 w 3426635"/>
              <a:gd name="connsiteY4" fmla="*/ 1918322 h 2501785"/>
              <a:gd name="connsiteX5" fmla="*/ 3426635 w 3426635"/>
              <a:gd name="connsiteY5" fmla="*/ 2234777 h 2501785"/>
              <a:gd name="connsiteX6" fmla="*/ 3367372 w 3426635"/>
              <a:gd name="connsiteY6" fmla="*/ 2354905 h 2501785"/>
              <a:gd name="connsiteX7" fmla="*/ 3161542 w 3426635"/>
              <a:gd name="connsiteY7" fmla="*/ 2421054 h 2501785"/>
              <a:gd name="connsiteX8" fmla="*/ 2896978 w 3426635"/>
              <a:gd name="connsiteY8" fmla="*/ 2407824 h 2501785"/>
              <a:gd name="connsiteX9" fmla="*/ 2575270 w 3426635"/>
              <a:gd name="connsiteY9" fmla="*/ 2357550 h 2501785"/>
              <a:gd name="connsiteX10" fmla="*/ 2532938 w 3426635"/>
              <a:gd name="connsiteY10" fmla="*/ 2393005 h 2501785"/>
              <a:gd name="connsiteX11" fmla="*/ 2526588 w 3426635"/>
              <a:gd name="connsiteY11" fmla="*/ 2447514 h 2501785"/>
              <a:gd name="connsiteX12" fmla="*/ 2349724 w 3426635"/>
              <a:gd name="connsiteY12" fmla="*/ 2501785 h 2501785"/>
              <a:gd name="connsiteX13" fmla="*/ 2222339 w 3426635"/>
              <a:gd name="connsiteY13" fmla="*/ 2473973 h 2501785"/>
              <a:gd name="connsiteX14" fmla="*/ 1375734 w 3426635"/>
              <a:gd name="connsiteY14" fmla="*/ 2315216 h 2501785"/>
              <a:gd name="connsiteX15" fmla="*/ 0 w 3426635"/>
              <a:gd name="connsiteY15" fmla="*/ 2024160 h 2501785"/>
              <a:gd name="connsiteX0" fmla="*/ 0 w 3426635"/>
              <a:gd name="connsiteY0" fmla="*/ 0 h 2501785"/>
              <a:gd name="connsiteX1" fmla="*/ 2553045 w 3426635"/>
              <a:gd name="connsiteY1" fmla="*/ 1270061 h 2501785"/>
              <a:gd name="connsiteX2" fmla="*/ 2748293 w 3426635"/>
              <a:gd name="connsiteY2" fmla="*/ 1451044 h 2501785"/>
              <a:gd name="connsiteX3" fmla="*/ 2751468 w 3426635"/>
              <a:gd name="connsiteY3" fmla="*/ 1653725 h 2501785"/>
              <a:gd name="connsiteX4" fmla="*/ 3187999 w 3426635"/>
              <a:gd name="connsiteY4" fmla="*/ 1918322 h 2501785"/>
              <a:gd name="connsiteX5" fmla="*/ 3426635 w 3426635"/>
              <a:gd name="connsiteY5" fmla="*/ 2234777 h 2501785"/>
              <a:gd name="connsiteX6" fmla="*/ 3367372 w 3426635"/>
              <a:gd name="connsiteY6" fmla="*/ 2354905 h 2501785"/>
              <a:gd name="connsiteX7" fmla="*/ 3161542 w 3426635"/>
              <a:gd name="connsiteY7" fmla="*/ 2421054 h 2501785"/>
              <a:gd name="connsiteX8" fmla="*/ 2896978 w 3426635"/>
              <a:gd name="connsiteY8" fmla="*/ 2407824 h 2501785"/>
              <a:gd name="connsiteX9" fmla="*/ 2575270 w 3426635"/>
              <a:gd name="connsiteY9" fmla="*/ 2357550 h 2501785"/>
              <a:gd name="connsiteX10" fmla="*/ 2532938 w 3426635"/>
              <a:gd name="connsiteY10" fmla="*/ 2393005 h 2501785"/>
              <a:gd name="connsiteX11" fmla="*/ 2526588 w 3426635"/>
              <a:gd name="connsiteY11" fmla="*/ 2447514 h 2501785"/>
              <a:gd name="connsiteX12" fmla="*/ 2349724 w 3426635"/>
              <a:gd name="connsiteY12" fmla="*/ 2501785 h 2501785"/>
              <a:gd name="connsiteX13" fmla="*/ 2222339 w 3426635"/>
              <a:gd name="connsiteY13" fmla="*/ 2473973 h 2501785"/>
              <a:gd name="connsiteX14" fmla="*/ 1375734 w 3426635"/>
              <a:gd name="connsiteY14" fmla="*/ 2315216 h 2501785"/>
              <a:gd name="connsiteX15" fmla="*/ 0 w 3426635"/>
              <a:gd name="connsiteY15" fmla="*/ 2024160 h 2501785"/>
              <a:gd name="connsiteX0" fmla="*/ 0 w 3426635"/>
              <a:gd name="connsiteY0" fmla="*/ 0 h 2481087"/>
              <a:gd name="connsiteX1" fmla="*/ 2553045 w 3426635"/>
              <a:gd name="connsiteY1" fmla="*/ 1270061 h 2481087"/>
              <a:gd name="connsiteX2" fmla="*/ 2748293 w 3426635"/>
              <a:gd name="connsiteY2" fmla="*/ 1451044 h 2481087"/>
              <a:gd name="connsiteX3" fmla="*/ 2751468 w 3426635"/>
              <a:gd name="connsiteY3" fmla="*/ 1653725 h 2481087"/>
              <a:gd name="connsiteX4" fmla="*/ 3187999 w 3426635"/>
              <a:gd name="connsiteY4" fmla="*/ 1918322 h 2481087"/>
              <a:gd name="connsiteX5" fmla="*/ 3426635 w 3426635"/>
              <a:gd name="connsiteY5" fmla="*/ 2234777 h 2481087"/>
              <a:gd name="connsiteX6" fmla="*/ 3367372 w 3426635"/>
              <a:gd name="connsiteY6" fmla="*/ 2354905 h 2481087"/>
              <a:gd name="connsiteX7" fmla="*/ 3161542 w 3426635"/>
              <a:gd name="connsiteY7" fmla="*/ 2421054 h 2481087"/>
              <a:gd name="connsiteX8" fmla="*/ 2896978 w 3426635"/>
              <a:gd name="connsiteY8" fmla="*/ 2407824 h 2481087"/>
              <a:gd name="connsiteX9" fmla="*/ 2575270 w 3426635"/>
              <a:gd name="connsiteY9" fmla="*/ 2357550 h 2481087"/>
              <a:gd name="connsiteX10" fmla="*/ 2532938 w 3426635"/>
              <a:gd name="connsiteY10" fmla="*/ 2393005 h 2481087"/>
              <a:gd name="connsiteX11" fmla="*/ 2526588 w 3426635"/>
              <a:gd name="connsiteY11" fmla="*/ 2447514 h 2481087"/>
              <a:gd name="connsiteX12" fmla="*/ 2222339 w 3426635"/>
              <a:gd name="connsiteY12" fmla="*/ 2473973 h 2481087"/>
              <a:gd name="connsiteX13" fmla="*/ 1375734 w 3426635"/>
              <a:gd name="connsiteY13" fmla="*/ 2315216 h 2481087"/>
              <a:gd name="connsiteX14" fmla="*/ 0 w 3426635"/>
              <a:gd name="connsiteY14" fmla="*/ 2024160 h 248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26635" h="2481087">
                <a:moveTo>
                  <a:pt x="0" y="0"/>
                </a:moveTo>
                <a:lnTo>
                  <a:pt x="2553045" y="1270061"/>
                </a:lnTo>
                <a:cubicBezTo>
                  <a:pt x="2619186" y="1322980"/>
                  <a:pt x="2691677" y="1360025"/>
                  <a:pt x="2748293" y="1451044"/>
                </a:cubicBezTo>
                <a:cubicBezTo>
                  <a:pt x="2781363" y="1514988"/>
                  <a:pt x="2754384" y="1664745"/>
                  <a:pt x="2751468" y="1653725"/>
                </a:cubicBezTo>
                <a:lnTo>
                  <a:pt x="3187999" y="1918322"/>
                </a:lnTo>
                <a:cubicBezTo>
                  <a:pt x="3325753" y="2015340"/>
                  <a:pt x="3384131" y="2128234"/>
                  <a:pt x="3426635" y="2234777"/>
                </a:cubicBezTo>
                <a:cubicBezTo>
                  <a:pt x="3422756" y="2303395"/>
                  <a:pt x="3399826" y="2318037"/>
                  <a:pt x="3367372" y="2354905"/>
                </a:cubicBezTo>
                <a:cubicBezTo>
                  <a:pt x="3323190" y="2385951"/>
                  <a:pt x="3262166" y="2418584"/>
                  <a:pt x="3161542" y="2421054"/>
                </a:cubicBezTo>
                <a:lnTo>
                  <a:pt x="2896978" y="2407824"/>
                </a:lnTo>
                <a:lnTo>
                  <a:pt x="2575270" y="2357550"/>
                </a:lnTo>
                <a:lnTo>
                  <a:pt x="2532938" y="2393005"/>
                </a:lnTo>
                <a:lnTo>
                  <a:pt x="2526588" y="2447514"/>
                </a:lnTo>
                <a:cubicBezTo>
                  <a:pt x="2474821" y="2461009"/>
                  <a:pt x="2414148" y="2496023"/>
                  <a:pt x="2222339" y="2473973"/>
                </a:cubicBezTo>
                <a:lnTo>
                  <a:pt x="1375734" y="2315216"/>
                </a:lnTo>
                <a:lnTo>
                  <a:pt x="0" y="2024160"/>
                </a:lnTo>
              </a:path>
            </a:pathLst>
          </a:custGeom>
          <a:ln w="28575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961" y="1203813"/>
            <a:ext cx="390198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NOMAD</a:t>
            </a:r>
            <a:r>
              <a:rPr lang="en-US" dirty="0" smtClean="0">
                <a:solidFill>
                  <a:srgbClr val="FFFFFF"/>
                </a:solidFill>
              </a:rPr>
              <a:t> and </a:t>
            </a:r>
            <a:r>
              <a:rPr lang="en-US" dirty="0" smtClean="0">
                <a:solidFill>
                  <a:srgbClr val="FFFF00"/>
                </a:solidFill>
              </a:rPr>
              <a:t>PS191</a:t>
            </a:r>
            <a:r>
              <a:rPr lang="en-US" dirty="0" smtClean="0">
                <a:solidFill>
                  <a:srgbClr val="FFFFFF"/>
                </a:solidFill>
              </a:rPr>
              <a:t> looked for decay of and heavy neutrino </a:t>
            </a:r>
            <a:r>
              <a:rPr lang="en-US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n</a:t>
            </a:r>
            <a:r>
              <a:rPr lang="en-US" baseline="-25000" dirty="0" err="1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lang="it-IT" dirty="0" smtClean="0">
                <a:solidFill>
                  <a:srgbClr val="FFFFFF"/>
                </a:solidFill>
                <a:sym typeface="Symbol"/>
              </a:rPr>
              <a:t></a:t>
            </a:r>
            <a:r>
              <a:rPr lang="it-IT" dirty="0" err="1" smtClean="0">
                <a:solidFill>
                  <a:srgbClr val="FFFFFF"/>
                </a:solidFill>
                <a:latin typeface="Symbol" charset="2"/>
                <a:cs typeface="Symbol" charset="2"/>
                <a:sym typeface="Symbol"/>
              </a:rPr>
              <a:t>n</a:t>
            </a:r>
            <a:r>
              <a:rPr lang="it-IT" dirty="0" err="1" smtClean="0">
                <a:solidFill>
                  <a:srgbClr val="FFFFFF"/>
                </a:solidFill>
                <a:latin typeface="Calibri"/>
                <a:cs typeface="Calibri"/>
                <a:sym typeface="Symbol"/>
              </a:rPr>
              <a:t>e</a:t>
            </a:r>
            <a:r>
              <a:rPr lang="it-IT" dirty="0" err="1" smtClean="0">
                <a:solidFill>
                  <a:srgbClr val="FFFFFF"/>
                </a:solidFill>
                <a:latin typeface="Symbol" charset="2"/>
                <a:cs typeface="Symbol" charset="2"/>
                <a:sym typeface="Symbol"/>
              </a:rPr>
              <a:t>+</a:t>
            </a:r>
            <a:r>
              <a:rPr lang="it-IT" dirty="0" err="1" smtClean="0">
                <a:solidFill>
                  <a:srgbClr val="FFFFFF"/>
                </a:solidFill>
                <a:latin typeface="Calibri"/>
                <a:cs typeface="Calibri"/>
                <a:sym typeface="Symbol"/>
              </a:rPr>
              <a:t>e</a:t>
            </a:r>
            <a:r>
              <a:rPr lang="it-IT" dirty="0" smtClean="0">
                <a:solidFill>
                  <a:srgbClr val="FFFFFF"/>
                </a:solidFill>
                <a:latin typeface="Symbol" charset="2"/>
                <a:cs typeface="Symbol" charset="2"/>
                <a:sym typeface="Symbol"/>
              </a:rPr>
              <a:t>-</a:t>
            </a:r>
          </a:p>
          <a:p>
            <a:r>
              <a:rPr lang="it-IT" dirty="0">
                <a:solidFill>
                  <a:schemeClr val="accent6"/>
                </a:solidFill>
                <a:cs typeface="Calibri"/>
                <a:sym typeface="Symbol"/>
              </a:rPr>
              <a:t>Look for</a:t>
            </a:r>
            <a:r>
              <a:rPr lang="en-US" dirty="0">
                <a:solidFill>
                  <a:schemeClr val="accent6"/>
                </a:solidFill>
                <a:cs typeface="Calibri"/>
                <a:sym typeface="Symbol"/>
              </a:rPr>
              <a:t> </a:t>
            </a:r>
            <a:r>
              <a:rPr lang="it-IT" dirty="0" smtClean="0">
                <a:solidFill>
                  <a:schemeClr val="accent6"/>
                </a:solidFill>
                <a:latin typeface="Symbol" charset="2"/>
                <a:cs typeface="Symbol" charset="2"/>
              </a:rPr>
              <a:t>p</a:t>
            </a:r>
            <a:r>
              <a:rPr lang="it-IT" baseline="30000" dirty="0" smtClean="0">
                <a:solidFill>
                  <a:schemeClr val="accent6"/>
                </a:solidFill>
                <a:latin typeface="Symbol" charset="2"/>
                <a:cs typeface="Symbol" charset="2"/>
              </a:rPr>
              <a:t>0</a:t>
            </a:r>
            <a:r>
              <a:rPr lang="it-IT" dirty="0" smtClean="0">
                <a:solidFill>
                  <a:schemeClr val="accent6"/>
                </a:solidFill>
                <a:sym typeface="Symbol"/>
              </a:rPr>
              <a:t></a:t>
            </a:r>
            <a:r>
              <a:rPr lang="it-IT" dirty="0">
                <a:solidFill>
                  <a:schemeClr val="accent6"/>
                </a:solidFill>
                <a:latin typeface="Symbol" charset="2"/>
                <a:cs typeface="Symbol" charset="2"/>
                <a:sym typeface="Symbol"/>
              </a:rPr>
              <a:t>g</a:t>
            </a:r>
            <a:r>
              <a:rPr lang="it-IT" i="1" dirty="0">
                <a:solidFill>
                  <a:schemeClr val="accent6"/>
                </a:solidFill>
                <a:cs typeface="Calibri"/>
                <a:sym typeface="Symbol"/>
              </a:rPr>
              <a:t>A</a:t>
            </a:r>
            <a:r>
              <a:rPr lang="it-IT" dirty="0">
                <a:solidFill>
                  <a:schemeClr val="accent6"/>
                </a:solidFill>
                <a:cs typeface="Calibri"/>
                <a:sym typeface="Symbol"/>
              </a:rPr>
              <a:t>’</a:t>
            </a:r>
            <a:endParaRPr lang="it-IT" dirty="0">
              <a:solidFill>
                <a:schemeClr val="accent6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67" y="3465422"/>
            <a:ext cx="3923998" cy="674418"/>
          </a:xfrm>
          <a:prstGeom prst="rect">
            <a:avLst/>
          </a:prstGeom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59621" y="2542641"/>
            <a:ext cx="40954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NOMAD</a:t>
            </a:r>
            <a:r>
              <a:rPr lang="en-US" dirty="0" smtClean="0">
                <a:solidFill>
                  <a:schemeClr val="bg1"/>
                </a:solidFill>
              </a:rPr>
              <a:t>: 4.1</a:t>
            </a:r>
            <a:r>
              <a:rPr lang="it-IT" dirty="0" smtClean="0">
                <a:solidFill>
                  <a:schemeClr val="bg1"/>
                </a:solidFill>
                <a:sym typeface="Symbol"/>
              </a:rPr>
              <a:t></a:t>
            </a:r>
            <a:r>
              <a:rPr lang="it-IT" dirty="0" smtClean="0">
                <a:solidFill>
                  <a:schemeClr val="bg1"/>
                </a:solidFill>
              </a:rPr>
              <a:t>10</a:t>
            </a:r>
            <a:r>
              <a:rPr lang="it-IT" baseline="30000" dirty="0" smtClean="0">
                <a:solidFill>
                  <a:schemeClr val="bg1"/>
                </a:solidFill>
              </a:rPr>
              <a:t>19</a:t>
            </a:r>
            <a:r>
              <a:rPr lang="it-IT" dirty="0" smtClean="0">
                <a:solidFill>
                  <a:schemeClr val="bg1"/>
                </a:solidFill>
              </a:rPr>
              <a:t> POT</a:t>
            </a:r>
          </a:p>
          <a:p>
            <a:r>
              <a:rPr lang="it-IT" dirty="0" smtClean="0">
                <a:solidFill>
                  <a:schemeClr val="bg1"/>
                </a:solidFill>
              </a:rPr>
              <a:t>E&gt;4 </a:t>
            </a:r>
            <a:r>
              <a:rPr lang="it-IT" dirty="0" err="1" smtClean="0">
                <a:solidFill>
                  <a:schemeClr val="bg1"/>
                </a:solidFill>
              </a:rPr>
              <a:t>GeV</a:t>
            </a:r>
            <a:r>
              <a:rPr lang="it-IT" dirty="0" smtClean="0">
                <a:solidFill>
                  <a:schemeClr val="bg1"/>
                </a:solidFill>
              </a:rPr>
              <a:t>, m</a:t>
            </a:r>
            <a:r>
              <a:rPr lang="it-IT" baseline="-25000" dirty="0" smtClean="0">
                <a:solidFill>
                  <a:schemeClr val="bg1"/>
                </a:solidFill>
              </a:rPr>
              <a:t>ee</a:t>
            </a:r>
            <a:r>
              <a:rPr lang="it-IT" dirty="0" smtClean="0">
                <a:solidFill>
                  <a:schemeClr val="bg1"/>
                </a:solidFill>
              </a:rPr>
              <a:t>&lt;95 </a:t>
            </a:r>
            <a:r>
              <a:rPr lang="it-IT" dirty="0" err="1" smtClean="0">
                <a:solidFill>
                  <a:schemeClr val="bg1"/>
                </a:solidFill>
              </a:rPr>
              <a:t>MeV</a:t>
            </a:r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PS191</a:t>
            </a:r>
            <a:r>
              <a:rPr lang="it-IT" dirty="0" smtClean="0">
                <a:solidFill>
                  <a:schemeClr val="bg1"/>
                </a:solidFill>
              </a:rPr>
              <a:t>: 0.89</a:t>
            </a:r>
            <a:r>
              <a:rPr lang="it-IT" dirty="0">
                <a:solidFill>
                  <a:schemeClr val="bg1"/>
                </a:solidFill>
                <a:sym typeface="Symbol"/>
              </a:rPr>
              <a:t></a:t>
            </a:r>
            <a:r>
              <a:rPr lang="it-IT" dirty="0">
                <a:solidFill>
                  <a:schemeClr val="bg1"/>
                </a:solidFill>
              </a:rPr>
              <a:t>10</a:t>
            </a:r>
            <a:r>
              <a:rPr lang="it-IT" baseline="30000" dirty="0">
                <a:solidFill>
                  <a:schemeClr val="bg1"/>
                </a:solidFill>
              </a:rPr>
              <a:t>19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POT</a:t>
            </a:r>
          </a:p>
          <a:p>
            <a:endParaRPr lang="it-IT" sz="600" dirty="0" smtClean="0">
              <a:solidFill>
                <a:schemeClr val="bg1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27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dump: </a:t>
            </a:r>
            <a:r>
              <a:rPr lang="en-US" dirty="0" err="1" smtClean="0"/>
              <a:t>MiniBooNE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49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37" y="722388"/>
            <a:ext cx="8312727" cy="2160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81" y="2883224"/>
            <a:ext cx="3854661" cy="35524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071" y="2885640"/>
            <a:ext cx="2232000" cy="26542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1768" y="2885639"/>
            <a:ext cx="2232000" cy="265940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6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MiniBooNE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450"/>
          <a:stretch/>
        </p:blipFill>
        <p:spPr>
          <a:xfrm>
            <a:off x="342769" y="619889"/>
            <a:ext cx="3630192" cy="167788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482" y="619889"/>
            <a:ext cx="4692318" cy="16778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977" y="2322188"/>
            <a:ext cx="6479733" cy="45358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260" y="6756400"/>
            <a:ext cx="139700" cy="1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7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40867" y="549198"/>
            <a:ext cx="2787225" cy="5559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Invisible decays, model dependence of limits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692" y="549198"/>
            <a:ext cx="2704154" cy="5559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7876030">
            <a:off x="5468557" y="5065140"/>
            <a:ext cx="1355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C7203A"/>
                </a:solidFill>
              </a:rPr>
              <a:t>m</a:t>
            </a:r>
            <a:r>
              <a:rPr lang="en-US" sz="1400" baseline="-25000" dirty="0" smtClean="0">
                <a:solidFill>
                  <a:srgbClr val="C7203A"/>
                </a:solidFill>
                <a:latin typeface="Symbol" charset="2"/>
                <a:cs typeface="Symbol" charset="2"/>
              </a:rPr>
              <a:t>c</a:t>
            </a:r>
            <a:r>
              <a:rPr lang="en-US" sz="1400" dirty="0" smtClean="0">
                <a:solidFill>
                  <a:srgbClr val="C7203A"/>
                </a:solidFill>
              </a:rPr>
              <a:t> dependence</a:t>
            </a:r>
            <a:endParaRPr lang="en-US" sz="1400" dirty="0">
              <a:solidFill>
                <a:srgbClr val="C7203A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802025" y="4764287"/>
            <a:ext cx="390122" cy="747014"/>
          </a:xfrm>
          <a:prstGeom prst="straightConnector1">
            <a:avLst/>
          </a:prstGeom>
          <a:ln>
            <a:solidFill>
              <a:srgbClr val="C7203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038" y="574339"/>
            <a:ext cx="2764053" cy="2464259"/>
          </a:xfrm>
          <a:prstGeom prst="rect">
            <a:avLst/>
          </a:prstGeom>
        </p:spPr>
      </p:pic>
      <p:pic>
        <p:nvPicPr>
          <p:cNvPr id="12" name="Picture 11" descr="Screenshot 2015-03-03 17.31.00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66" y="3510820"/>
            <a:ext cx="2787225" cy="25226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91219" y="4785930"/>
            <a:ext cx="1124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7203A"/>
                </a:solidFill>
              </a:rPr>
              <a:t>Add Z mixing</a:t>
            </a:r>
            <a:endParaRPr lang="en-US" sz="1400" dirty="0">
              <a:solidFill>
                <a:srgbClr val="C7203A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1419" y="3001568"/>
            <a:ext cx="276667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solidFill>
                  <a:srgbClr val="C7203A"/>
                </a:solidFill>
                <a:latin typeface="Calibri"/>
                <a:cs typeface="Calibri"/>
              </a:rPr>
              <a:t>K</a:t>
            </a:r>
            <a:r>
              <a:rPr lang="en-US" sz="1050" baseline="30000" dirty="0" smtClean="0">
                <a:solidFill>
                  <a:srgbClr val="C7203A"/>
                </a:solidFill>
                <a:latin typeface="Calibri"/>
                <a:cs typeface="Calibri"/>
              </a:rPr>
              <a:t>±</a:t>
            </a:r>
            <a:r>
              <a:rPr lang="it-IT" sz="1050" dirty="0">
                <a:solidFill>
                  <a:srgbClr val="C7203A"/>
                </a:solidFill>
                <a:latin typeface="Calibri"/>
                <a:cs typeface="Calibri"/>
                <a:sym typeface="Symbol"/>
              </a:rPr>
              <a:t></a:t>
            </a:r>
            <a:r>
              <a:rPr lang="en-US" sz="1050" dirty="0" err="1" smtClean="0">
                <a:solidFill>
                  <a:srgbClr val="C7203A"/>
                </a:solidFill>
                <a:latin typeface="Symbol" charset="2"/>
                <a:cs typeface="Symbol" charset="2"/>
              </a:rPr>
              <a:t>p</a:t>
            </a:r>
            <a:r>
              <a:rPr lang="en-US" sz="1050" baseline="30000" dirty="0" err="1">
                <a:solidFill>
                  <a:srgbClr val="C7203A"/>
                </a:solidFill>
                <a:latin typeface="Calibri"/>
                <a:cs typeface="Calibri"/>
              </a:rPr>
              <a:t>±</a:t>
            </a:r>
            <a:r>
              <a:rPr lang="en-US" sz="1050" dirty="0" err="1">
                <a:solidFill>
                  <a:srgbClr val="C7203A"/>
                </a:solidFill>
                <a:latin typeface="Symbol" charset="2"/>
                <a:cs typeface="Symbol" charset="2"/>
              </a:rPr>
              <a:t>nn</a:t>
            </a:r>
            <a:r>
              <a:rPr lang="en-US" sz="1050" dirty="0">
                <a:solidFill>
                  <a:srgbClr val="C7203A"/>
                </a:solidFill>
                <a:latin typeface="Calibri"/>
                <a:cs typeface="Calibri"/>
              </a:rPr>
              <a:t> </a:t>
            </a:r>
            <a:r>
              <a:rPr lang="en-US" sz="1050" dirty="0" smtClean="0">
                <a:solidFill>
                  <a:srgbClr val="C7203A"/>
                </a:solidFill>
                <a:latin typeface="Calibri"/>
                <a:cs typeface="Calibri"/>
              </a:rPr>
              <a:t>used </a:t>
            </a:r>
            <a:r>
              <a:rPr lang="en-US" sz="1050" dirty="0">
                <a:solidFill>
                  <a:srgbClr val="C7203A"/>
                </a:solidFill>
                <a:latin typeface="Calibri"/>
                <a:cs typeface="Calibri"/>
              </a:rPr>
              <a:t>to constrain </a:t>
            </a:r>
            <a:r>
              <a:rPr lang="en-US" sz="1050" i="1" dirty="0">
                <a:solidFill>
                  <a:srgbClr val="C7203A"/>
                </a:solidFill>
                <a:latin typeface="Calibri"/>
                <a:cs typeface="Calibri"/>
              </a:rPr>
              <a:t>K</a:t>
            </a:r>
            <a:r>
              <a:rPr lang="en-US" sz="1050" baseline="30000" dirty="0" smtClean="0">
                <a:solidFill>
                  <a:srgbClr val="C7203A"/>
                </a:solidFill>
                <a:latin typeface="Calibri"/>
                <a:cs typeface="Calibri"/>
              </a:rPr>
              <a:t>±</a:t>
            </a:r>
            <a:r>
              <a:rPr lang="it-IT" sz="1050" dirty="0" smtClean="0">
                <a:solidFill>
                  <a:srgbClr val="C7203A"/>
                </a:solidFill>
                <a:latin typeface="Calibri"/>
                <a:cs typeface="Calibri"/>
                <a:sym typeface="Symbol"/>
              </a:rPr>
              <a:t></a:t>
            </a:r>
            <a:r>
              <a:rPr lang="en-US" sz="1050" dirty="0" err="1" smtClean="0">
                <a:solidFill>
                  <a:srgbClr val="C7203A"/>
                </a:solidFill>
                <a:latin typeface="Symbol" charset="2"/>
                <a:cs typeface="Symbol" charset="2"/>
              </a:rPr>
              <a:t>p</a:t>
            </a:r>
            <a:r>
              <a:rPr lang="en-US" sz="1050" baseline="30000" dirty="0" err="1">
                <a:solidFill>
                  <a:srgbClr val="C7203A"/>
                </a:solidFill>
                <a:latin typeface="Calibri"/>
                <a:cs typeface="Calibri"/>
              </a:rPr>
              <a:t>±</a:t>
            </a:r>
            <a:r>
              <a:rPr lang="en-US" sz="1050" i="1" dirty="0" err="1">
                <a:solidFill>
                  <a:srgbClr val="C7203A"/>
                </a:solidFill>
                <a:latin typeface="Calibri"/>
                <a:cs typeface="Calibri"/>
              </a:rPr>
              <a:t>A</a:t>
            </a:r>
            <a:r>
              <a:rPr lang="en-US" sz="1050" i="1" dirty="0" smtClean="0">
                <a:solidFill>
                  <a:srgbClr val="C7203A"/>
                </a:solidFill>
                <a:latin typeface="Calibri"/>
                <a:cs typeface="Calibri"/>
              </a:rPr>
              <a:t>’ </a:t>
            </a:r>
            <a:r>
              <a:rPr lang="en-US" sz="1050" dirty="0" smtClean="0">
                <a:solidFill>
                  <a:srgbClr val="C7203A"/>
                </a:solidFill>
                <a:latin typeface="Calibri"/>
                <a:cs typeface="Calibri"/>
              </a:rPr>
              <a:t>assuming kinetic mixing and coupling to quarks ≠ 0</a:t>
            </a:r>
            <a:endParaRPr lang="en-US" sz="1050" dirty="0">
              <a:solidFill>
                <a:srgbClr val="C7203A"/>
              </a:solidFill>
              <a:latin typeface="Calibri"/>
              <a:cs typeface="Calibri"/>
            </a:endParaRP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76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Combine visible and invisible decays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966" y="719940"/>
            <a:ext cx="5331735" cy="5152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8890584">
            <a:off x="2621488" y="2765999"/>
            <a:ext cx="1355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C7203A"/>
                </a:solidFill>
              </a:rPr>
              <a:t>m</a:t>
            </a:r>
            <a:r>
              <a:rPr lang="en-US" sz="1400" baseline="-25000" dirty="0" smtClean="0">
                <a:solidFill>
                  <a:srgbClr val="C7203A"/>
                </a:solidFill>
                <a:latin typeface="Symbol" charset="2"/>
                <a:cs typeface="Symbol" charset="2"/>
              </a:rPr>
              <a:t>c</a:t>
            </a:r>
            <a:r>
              <a:rPr lang="en-US" sz="1400" dirty="0" smtClean="0">
                <a:solidFill>
                  <a:srgbClr val="C7203A"/>
                </a:solidFill>
              </a:rPr>
              <a:t> dependence</a:t>
            </a:r>
            <a:endParaRPr lang="en-US" sz="1400" dirty="0">
              <a:solidFill>
                <a:srgbClr val="C7203A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257729" y="1716070"/>
            <a:ext cx="1968313" cy="1927696"/>
          </a:xfrm>
          <a:prstGeom prst="straightConnector1">
            <a:avLst/>
          </a:prstGeom>
          <a:ln>
            <a:solidFill>
              <a:srgbClr val="C7203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257729" y="1577963"/>
            <a:ext cx="1041659" cy="1044885"/>
          </a:xfrm>
          <a:prstGeom prst="straightConnector1">
            <a:avLst/>
          </a:prstGeom>
          <a:ln>
            <a:solidFill>
              <a:srgbClr val="C7203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47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Model independent </a:t>
            </a:r>
            <a:r>
              <a:rPr lang="en-US" sz="2800" dirty="0"/>
              <a:t>limits from </a:t>
            </a:r>
            <a:r>
              <a:rPr lang="en-US" sz="2800" dirty="0" smtClean="0"/>
              <a:t>invisible </a:t>
            </a:r>
            <a:r>
              <a:rPr lang="en-US" sz="2800" dirty="0"/>
              <a:t>decays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21545" y="1478287"/>
            <a:ext cx="410647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>
                <a:solidFill>
                  <a:srgbClr val="FFFF00"/>
                </a:solidFill>
              </a:rPr>
              <a:t>Direct searches for </a:t>
            </a:r>
            <a:r>
              <a:rPr lang="en-US" i="1" dirty="0">
                <a:solidFill>
                  <a:srgbClr val="FFFF00"/>
                </a:solidFill>
              </a:rPr>
              <a:t>A’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invisible decays only </a:t>
            </a:r>
            <a:r>
              <a:rPr lang="en-US" dirty="0">
                <a:solidFill>
                  <a:srgbClr val="FFFF00"/>
                </a:solidFill>
              </a:rPr>
              <a:t>depend on </a:t>
            </a:r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and </a:t>
            </a:r>
            <a:r>
              <a:rPr lang="en-US" i="1" dirty="0" smtClean="0">
                <a:solidFill>
                  <a:srgbClr val="FFFF00"/>
                </a:solidFill>
              </a:rPr>
              <a:t>m</a:t>
            </a:r>
            <a:r>
              <a:rPr lang="en-US" i="1" baseline="-25000" dirty="0" smtClean="0">
                <a:solidFill>
                  <a:srgbClr val="FFFF00"/>
                </a:solidFill>
              </a:rPr>
              <a:t>A’</a:t>
            </a:r>
          </a:p>
          <a:p>
            <a:endParaRPr lang="en-US" i="1" baseline="-25000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>
                <a:solidFill>
                  <a:srgbClr val="FFFF00"/>
                </a:solidFill>
              </a:rPr>
              <a:t>No assumptions on coupling to quarks </a:t>
            </a:r>
            <a:r>
              <a:rPr lang="en-US" dirty="0" smtClean="0">
                <a:solidFill>
                  <a:srgbClr val="FFFF00"/>
                </a:solidFill>
              </a:rPr>
              <a:t>(Both </a:t>
            </a:r>
            <a:r>
              <a:rPr lang="en-US" dirty="0">
                <a:solidFill>
                  <a:srgbClr val="FFFF00"/>
                </a:solidFill>
                <a:latin typeface="Symbol" charset="2"/>
                <a:cs typeface="Symbol" charset="2"/>
              </a:rPr>
              <a:t>U</a:t>
            </a:r>
            <a:r>
              <a:rPr lang="en-US" baseline="-25000" dirty="0" smtClean="0">
                <a:solidFill>
                  <a:srgbClr val="FFFF00"/>
                </a:solidFill>
              </a:rPr>
              <a:t>3S</a:t>
            </a:r>
            <a:r>
              <a:rPr lang="en-US" dirty="0" smtClean="0">
                <a:solidFill>
                  <a:srgbClr val="FFFF00"/>
                </a:solidFill>
              </a:rPr>
              <a:t> and </a:t>
            </a:r>
            <a:r>
              <a:rPr lang="en-US" i="1" dirty="0" smtClean="0">
                <a:solidFill>
                  <a:srgbClr val="FFFF00"/>
                </a:solidFill>
              </a:rPr>
              <a:t>K</a:t>
            </a:r>
            <a:r>
              <a:rPr lang="en-US" baseline="30000" dirty="0">
                <a:solidFill>
                  <a:srgbClr val="FFFF00"/>
                </a:solidFill>
                <a:cs typeface="Calibri"/>
              </a:rPr>
              <a:t>±</a:t>
            </a:r>
            <a:r>
              <a:rPr lang="en-US" dirty="0" smtClean="0">
                <a:solidFill>
                  <a:srgbClr val="FFFF00"/>
                </a:solidFill>
              </a:rPr>
              <a:t> results rely on that)</a:t>
            </a:r>
          </a:p>
          <a:p>
            <a:pPr marL="285750" indent="-285750">
              <a:buFont typeface="Wingdings" charset="2"/>
              <a:buChar char="§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solidFill>
                  <a:srgbClr val="FFFF00"/>
                </a:solidFill>
              </a:rPr>
              <a:t>(g-2)</a:t>
            </a:r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FFFF00"/>
                </a:solidFill>
              </a:rPr>
              <a:t> favored band excluded </a:t>
            </a:r>
          </a:p>
          <a:p>
            <a:pPr marL="285750" indent="-285750">
              <a:buFont typeface="Wingdings" charset="2"/>
              <a:buChar char="§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solidFill>
                  <a:srgbClr val="FFFF00"/>
                </a:solidFill>
              </a:rPr>
              <a:t>But still plenty of parameter space unconstrained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27" y="852092"/>
            <a:ext cx="4310527" cy="425827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email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3600" y="1333500"/>
            <a:ext cx="1346200" cy="106362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384163" y="1370565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>
                <a:ln w="3175">
                  <a:noFill/>
                </a:ln>
              </a:rPr>
              <a:t>MiniBooNE</a:t>
            </a:r>
            <a:endParaRPr lang="en-US" sz="800" dirty="0">
              <a:ln w="3175"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64929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NA64 at CERN SPS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1D5A-14D5-EB4D-B8E3-52DF10C30E97}" type="slidenum">
              <a:rPr lang="en-US" smtClean="0"/>
              <a:t>54</a:t>
            </a:fld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51918" y="728319"/>
            <a:ext cx="51016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H4 high purity electron beam, </a:t>
            </a:r>
            <a:r>
              <a:rPr lang="en-US" sz="1600" dirty="0" smtClean="0">
                <a:solidFill>
                  <a:srgbClr val="F79646"/>
                </a:solidFill>
              </a:rPr>
              <a:t>&lt;1% contamination required</a:t>
            </a:r>
          </a:p>
          <a:p>
            <a:r>
              <a:rPr lang="en-US" sz="1600" dirty="0" smtClean="0">
                <a:solidFill>
                  <a:schemeClr val="bg2"/>
                </a:solidFill>
              </a:rPr>
              <a:t>(tertiary, from </a:t>
            </a:r>
            <a:r>
              <a:rPr lang="en-US" sz="1600" dirty="0" smtClean="0">
                <a:solidFill>
                  <a:schemeClr val="bg2"/>
                </a:solidFill>
                <a:latin typeface="Symbol" charset="2"/>
                <a:cs typeface="Symbol" charset="2"/>
              </a:rPr>
              <a:t>g</a:t>
            </a:r>
            <a:r>
              <a:rPr lang="en-US" sz="1600" dirty="0" smtClean="0">
                <a:solidFill>
                  <a:schemeClr val="bg2"/>
                </a:solidFill>
              </a:rPr>
              <a:t> conversions)</a:t>
            </a:r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21" y="1380556"/>
            <a:ext cx="2175959" cy="2079164"/>
          </a:xfrm>
          <a:prstGeom prst="rect">
            <a:avLst/>
          </a:prstGeom>
          <a:ln>
            <a:noFill/>
          </a:ln>
        </p:spPr>
      </p:pic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034" y="4688524"/>
            <a:ext cx="34356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Main backgrounds: 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punch-through of </a:t>
            </a:r>
            <a:r>
              <a:rPr lang="en-US" sz="1400" dirty="0" smtClean="0">
                <a:solidFill>
                  <a:schemeClr val="bg2"/>
                </a:solidFill>
              </a:rPr>
              <a:t>e</a:t>
            </a:r>
            <a:r>
              <a:rPr lang="en-US" sz="1400" baseline="30000" dirty="0" smtClean="0">
                <a:solidFill>
                  <a:schemeClr val="bg2"/>
                </a:solidFill>
                <a:latin typeface="Symbol" charset="2"/>
                <a:cs typeface="Symbol" charset="2"/>
              </a:rPr>
              <a:t>-</a:t>
            </a:r>
            <a:r>
              <a:rPr lang="en-US" sz="1400" dirty="0" smtClean="0">
                <a:solidFill>
                  <a:schemeClr val="bg2"/>
                </a:solidFill>
              </a:rPr>
              <a:t> or </a:t>
            </a:r>
            <a:r>
              <a:rPr lang="en-US" sz="1400" dirty="0" smtClean="0">
                <a:solidFill>
                  <a:schemeClr val="bg2"/>
                </a:solidFill>
                <a:latin typeface="Symbol" charset="2"/>
                <a:cs typeface="Symbol" charset="2"/>
              </a:rPr>
              <a:t>g</a:t>
            </a:r>
            <a:endParaRPr lang="en-US" sz="1400" dirty="0">
              <a:solidFill>
                <a:schemeClr val="bg2"/>
              </a:solidFill>
              <a:latin typeface="Symbol" charset="2"/>
              <a:cs typeface="Symbol" charset="2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bg2"/>
                </a:solidFill>
              </a:rPr>
              <a:t>Non-</a:t>
            </a:r>
            <a:r>
              <a:rPr lang="en-US" sz="1400" dirty="0" err="1" smtClean="0">
                <a:solidFill>
                  <a:schemeClr val="bg2"/>
                </a:solidFill>
              </a:rPr>
              <a:t>hermeticity</a:t>
            </a:r>
            <a:r>
              <a:rPr lang="en-US" sz="1400" dirty="0" smtClean="0">
                <a:solidFill>
                  <a:schemeClr val="bg2"/>
                </a:solidFill>
              </a:rPr>
              <a:t> of HCAL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bg2"/>
                </a:solidFill>
              </a:rPr>
              <a:t>Low energy tail of e</a:t>
            </a:r>
            <a:r>
              <a:rPr lang="en-US" sz="1400" baseline="30000" dirty="0">
                <a:solidFill>
                  <a:schemeClr val="bg2"/>
                </a:solidFill>
                <a:latin typeface="Symbol" charset="2"/>
                <a:cs typeface="Symbol" charset="2"/>
              </a:rPr>
              <a:t>-</a:t>
            </a:r>
            <a:r>
              <a:rPr lang="en-US" sz="1400" dirty="0" smtClean="0">
                <a:solidFill>
                  <a:schemeClr val="bg2"/>
                </a:solidFill>
              </a:rPr>
              <a:t> beam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e</a:t>
            </a:r>
            <a:r>
              <a:rPr lang="en-US" sz="1400" baseline="30000" dirty="0">
                <a:solidFill>
                  <a:schemeClr val="bg2"/>
                </a:solidFill>
                <a:latin typeface="Symbol" charset="2"/>
                <a:cs typeface="Symbol" charset="2"/>
              </a:rPr>
              <a:t>-</a:t>
            </a:r>
            <a:r>
              <a:rPr lang="en-US" sz="1400" dirty="0" smtClean="0">
                <a:solidFill>
                  <a:schemeClr val="bg2"/>
                </a:solidFill>
              </a:rPr>
              <a:t> induced photo-nuclear reactions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bg2"/>
                </a:solidFill>
              </a:rPr>
              <a:t>Muon events</a:t>
            </a:r>
            <a:endParaRPr lang="en-US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6332" y="1372569"/>
            <a:ext cx="5677308" cy="367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3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Missing momentum vs. missing energy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8864"/>
            <a:ext cx="9144000" cy="4592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047" y="5518187"/>
            <a:ext cx="1911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LDMX can do both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2452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LDMX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000"/>
          <a:stretch/>
        </p:blipFill>
        <p:spPr>
          <a:xfrm>
            <a:off x="0" y="1490732"/>
            <a:ext cx="9144000" cy="46194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02" t="-9017" r="-2471"/>
          <a:stretch/>
        </p:blipFill>
        <p:spPr>
          <a:xfrm>
            <a:off x="5783146" y="423321"/>
            <a:ext cx="3360853" cy="210983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316256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LDMX background rejection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9062" y="676449"/>
            <a:ext cx="5161550" cy="2988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658" y="3725045"/>
            <a:ext cx="4692318" cy="267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49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challenge also for simulation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86" y="813495"/>
            <a:ext cx="7557025" cy="4811195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2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59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75158" y="182524"/>
            <a:ext cx="123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Tim Nelson </a:t>
            </a:r>
            <a:endParaRPr lang="en-US" dirty="0">
              <a:solidFill>
                <a:srgbClr val="EEECE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04" y="64638"/>
            <a:ext cx="4692318" cy="34793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694" y="666892"/>
            <a:ext cx="4265744" cy="26754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8477" y="3278223"/>
            <a:ext cx="4692318" cy="336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6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LDMX sensitivity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60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8200"/>
            <a:ext cx="9144000" cy="51795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949" y="1253030"/>
            <a:ext cx="11403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smtClean="0"/>
              <a:t>Phase II</a:t>
            </a:r>
            <a:endParaRPr lang="en-US" sz="22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037803" y="1483277"/>
            <a:ext cx="76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&gt;2021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49635" y="2066986"/>
            <a:ext cx="76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&gt;2025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3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/>
                <a:cs typeface="Century Gothic"/>
              </a:rPr>
              <a:t>The missing mass approach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1" y="640529"/>
            <a:ext cx="8597900" cy="2027195"/>
          </a:xfrm>
        </p:spPr>
        <p:txBody>
          <a:bodyPr>
            <a:normAutofit/>
          </a:bodyPr>
          <a:lstStyle/>
          <a:p>
            <a:pPr lvl="1"/>
            <a:r>
              <a:rPr lang="en-US" sz="2000" dirty="0" smtClean="0">
                <a:solidFill>
                  <a:srgbClr val="FFFF00"/>
                </a:solidFill>
                <a:cs typeface="Symbol" charset="2"/>
              </a:rPr>
              <a:t>No assumption on the </a:t>
            </a:r>
            <a:r>
              <a:rPr lang="en-US" sz="2000" i="1" dirty="0" smtClean="0">
                <a:solidFill>
                  <a:srgbClr val="FFFF00"/>
                </a:solidFill>
                <a:cs typeface="Symbol" charset="2"/>
              </a:rPr>
              <a:t>A’</a:t>
            </a:r>
            <a:r>
              <a:rPr lang="en-US" sz="2000" dirty="0" smtClean="0">
                <a:solidFill>
                  <a:srgbClr val="FFFF00"/>
                </a:solidFill>
                <a:cs typeface="Symbol" charset="2"/>
              </a:rPr>
              <a:t> decays products and coupling to quarks</a:t>
            </a:r>
          </a:p>
          <a:p>
            <a:pPr lvl="1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Only minimal assumption: </a:t>
            </a:r>
            <a:r>
              <a:rPr lang="en-US" sz="2000" i="1" dirty="0" smtClean="0">
                <a:solidFill>
                  <a:srgbClr val="FFFF00"/>
                </a:solidFill>
                <a:cs typeface="Symbol" charset="2"/>
              </a:rPr>
              <a:t>A’</a:t>
            </a:r>
            <a:r>
              <a:rPr lang="en-US" sz="2000" dirty="0" smtClean="0">
                <a:solidFill>
                  <a:srgbClr val="FFFF00"/>
                </a:solidFill>
                <a:cs typeface="Symbol" charset="2"/>
              </a:rPr>
              <a:t> bosons couples to leptons</a:t>
            </a:r>
          </a:p>
          <a:p>
            <a:pPr lvl="1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Limits the coupling of </a:t>
            </a:r>
            <a:r>
              <a:rPr lang="en-US" sz="2000" b="1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any new light particle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produced in </a:t>
            </a:r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e</a:t>
            </a:r>
            <a:r>
              <a:rPr lang="en-US" sz="2000" baseline="30000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+</a:t>
            </a:r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e</a:t>
            </a:r>
            <a:r>
              <a:rPr lang="en-US" sz="2000" baseline="30000" dirty="0" smtClean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-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 collision (scalars (</a:t>
            </a:r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H</a:t>
            </a:r>
            <a:r>
              <a:rPr lang="en-US" sz="2000" baseline="-25000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d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), vectors (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A’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 and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Z</a:t>
            </a:r>
            <a:r>
              <a:rPr lang="en-US" sz="2000" i="1" baseline="-25000" dirty="0" err="1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d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cs typeface="Symbol" charset="2"/>
              </a:rPr>
              <a:t>)</a:t>
            </a:r>
          </a:p>
          <a:p>
            <a:pPr lvl="1"/>
            <a:endParaRPr lang="en-US" sz="2000" dirty="0">
              <a:cs typeface="Symbol" charset="2"/>
            </a:endParaRPr>
          </a:p>
          <a:p>
            <a:pPr lvl="1"/>
            <a:endParaRPr lang="en-US" sz="2000" dirty="0" smtClean="0">
              <a:cs typeface="Symbol" charset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FA8-4BAC-ED4B-B1A1-3C94AC2947CA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061380" y="2952457"/>
            <a:ext cx="542148" cy="0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061380" y="3468714"/>
            <a:ext cx="549941" cy="329626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15190" y="3468724"/>
            <a:ext cx="3363478" cy="329616"/>
          </a:xfrm>
          <a:prstGeom prst="line">
            <a:avLst/>
          </a:prstGeom>
          <a:ln w="38100" cmpd="sng">
            <a:solidFill>
              <a:srgbClr val="F796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 rot="16421158">
            <a:off x="2644826" y="2562665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22725" y="2326538"/>
            <a:ext cx="51557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79646"/>
                </a:solidFill>
                <a:latin typeface="Symbol" charset="2"/>
                <a:cs typeface="Symbol" charset="2"/>
              </a:rPr>
              <a:t>g</a:t>
            </a:r>
            <a:endParaRPr lang="en-US" b="1" baseline="30000" dirty="0">
              <a:solidFill>
                <a:srgbClr val="F79646"/>
              </a:solidFill>
              <a:latin typeface="Symbol" charset="2"/>
              <a:cs typeface="Symbol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70015" y="2579243"/>
            <a:ext cx="4043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Just detect </a:t>
            </a:r>
            <a:r>
              <a:rPr lang="en-US" dirty="0" smtClean="0">
                <a:solidFill>
                  <a:schemeClr val="accent6"/>
                </a:solidFill>
              </a:rPr>
              <a:t>one photon + missing energy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r>
              <a:rPr lang="en-US" b="1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="1" baseline="30000" dirty="0" smtClean="0">
                <a:solidFill>
                  <a:schemeClr val="bg1"/>
                </a:solidFill>
                <a:latin typeface="Calibri"/>
                <a:cs typeface="Calibri"/>
              </a:rPr>
              <a:t>+ </a:t>
            </a:r>
            <a:r>
              <a:rPr lang="en-US" b="1" i="1" dirty="0" smtClean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="1" baseline="30000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lang="en-US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it-IT" dirty="0">
                <a:solidFill>
                  <a:srgbClr val="FFFFFF"/>
                </a:solidFill>
                <a:sym typeface="Symbol"/>
              </a:rPr>
              <a:t> </a:t>
            </a:r>
            <a:r>
              <a:rPr lang="en-US" b="1" dirty="0" smtClean="0">
                <a:solidFill>
                  <a:schemeClr val="accent6"/>
                </a:solidFill>
                <a:latin typeface="Symbol" charset="2"/>
                <a:cs typeface="Symbol" charset="2"/>
              </a:rPr>
              <a:t>g</a:t>
            </a:r>
            <a:r>
              <a:rPr lang="en-US" b="1" i="1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+ nothing</a:t>
            </a:r>
            <a:endParaRPr lang="en-US" dirty="0">
              <a:solidFill>
                <a:schemeClr val="bg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15248" y="2704170"/>
            <a:ext cx="47947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48848" y="3688692"/>
            <a:ext cx="47947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7259" y="4119792"/>
            <a:ext cx="767195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EEECE1"/>
                </a:solidFill>
              </a:rPr>
              <a:t>In order to compute </a:t>
            </a:r>
            <a:r>
              <a:rPr lang="en-US" sz="2000" i="1" dirty="0">
                <a:solidFill>
                  <a:srgbClr val="EEECE1"/>
                </a:solidFill>
              </a:rPr>
              <a:t>M</a:t>
            </a:r>
            <a:r>
              <a:rPr lang="en-US" sz="2000" baseline="30000" dirty="0">
                <a:solidFill>
                  <a:srgbClr val="EEECE1"/>
                </a:solidFill>
              </a:rPr>
              <a:t>2</a:t>
            </a:r>
            <a:r>
              <a:rPr lang="en-US" sz="2000" baseline="-25000" dirty="0">
                <a:solidFill>
                  <a:srgbClr val="EEECE1"/>
                </a:solidFill>
              </a:rPr>
              <a:t>miss </a:t>
            </a:r>
            <a:r>
              <a:rPr lang="en-US" sz="2000" dirty="0">
                <a:solidFill>
                  <a:srgbClr val="EEECE1"/>
                </a:solidFill>
              </a:rPr>
              <a:t>= (</a:t>
            </a:r>
            <a:r>
              <a:rPr lang="en-US" sz="2000" i="1" u="sng" dirty="0">
                <a:solidFill>
                  <a:srgbClr val="EEECE1"/>
                </a:solidFill>
              </a:rPr>
              <a:t>P</a:t>
            </a:r>
            <a:r>
              <a:rPr lang="en-US" sz="2000" i="1" baseline="-25000" dirty="0">
                <a:solidFill>
                  <a:srgbClr val="EEECE1"/>
                </a:solidFill>
              </a:rPr>
              <a:t> </a:t>
            </a:r>
            <a:r>
              <a:rPr lang="en-US" sz="2000" i="1" baseline="-25000" dirty="0">
                <a:solidFill>
                  <a:srgbClr val="EEECE1"/>
                </a:solidFill>
                <a:latin typeface="Symbol" charset="2"/>
                <a:cs typeface="Symbol" charset="2"/>
              </a:rPr>
              <a:t>g </a:t>
            </a:r>
            <a:r>
              <a:rPr lang="en-US" sz="2000" i="1" dirty="0">
                <a:solidFill>
                  <a:srgbClr val="EEECE1"/>
                </a:solidFill>
                <a:latin typeface="Symbol" charset="2"/>
                <a:cs typeface="Symbol" charset="2"/>
              </a:rPr>
              <a:t>– </a:t>
            </a:r>
            <a:r>
              <a:rPr lang="en-US" sz="2000" i="1" u="sng" dirty="0">
                <a:solidFill>
                  <a:srgbClr val="EEECE1"/>
                </a:solidFill>
              </a:rPr>
              <a:t>P</a:t>
            </a:r>
            <a:r>
              <a:rPr lang="en-US" sz="2000" i="1" baseline="-25000" dirty="0">
                <a:solidFill>
                  <a:srgbClr val="EEECE1"/>
                </a:solidFill>
              </a:rPr>
              <a:t> e</a:t>
            </a:r>
            <a:r>
              <a:rPr lang="en-US" sz="2000" baseline="-25000" dirty="0">
                <a:solidFill>
                  <a:srgbClr val="EEECE1"/>
                </a:solidFill>
              </a:rPr>
              <a:t>+</a:t>
            </a:r>
            <a:r>
              <a:rPr lang="en-US" sz="2000" dirty="0">
                <a:solidFill>
                  <a:srgbClr val="EEECE1"/>
                </a:solidFill>
              </a:rPr>
              <a:t>)</a:t>
            </a:r>
            <a:r>
              <a:rPr lang="en-US" sz="2000" baseline="30000" dirty="0">
                <a:solidFill>
                  <a:srgbClr val="EEECE1"/>
                </a:solidFill>
              </a:rPr>
              <a:t>2</a:t>
            </a:r>
            <a:r>
              <a:rPr lang="en-US" sz="2000" dirty="0">
                <a:solidFill>
                  <a:srgbClr val="EEECE1"/>
                </a:solidFill>
              </a:rPr>
              <a:t> we need: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>
                <a:solidFill>
                  <a:srgbClr val="FFFF00"/>
                </a:solidFill>
              </a:rPr>
              <a:t>A </a:t>
            </a:r>
            <a:r>
              <a:rPr lang="en-US" b="1" dirty="0">
                <a:solidFill>
                  <a:srgbClr val="FFFF00"/>
                </a:solidFill>
              </a:rPr>
              <a:t>positron</a:t>
            </a:r>
            <a:r>
              <a:rPr lang="en-US" dirty="0">
                <a:solidFill>
                  <a:srgbClr val="FFFF00"/>
                </a:solidFill>
              </a:rPr>
              <a:t> beam with a well defined four-</a:t>
            </a:r>
            <a:r>
              <a:rPr lang="en-US" dirty="0" smtClean="0">
                <a:solidFill>
                  <a:srgbClr val="FFFF00"/>
                </a:solidFill>
              </a:rPr>
              <a:t>momentum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sz="1600" dirty="0">
                <a:solidFill>
                  <a:schemeClr val="bg2"/>
                </a:solidFill>
              </a:rPr>
              <a:t>Small energy and angular spread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sz="1600" dirty="0">
                <a:solidFill>
                  <a:schemeClr val="bg2"/>
                </a:solidFill>
              </a:rPr>
              <a:t>Small transverse spot </a:t>
            </a:r>
          </a:p>
          <a:p>
            <a:pPr lvl="1"/>
            <a:r>
              <a:rPr lang="en-US" sz="2000" dirty="0">
                <a:solidFill>
                  <a:schemeClr val="bg2"/>
                </a:solidFill>
              </a:rPr>
              <a:t>		1+2 = small </a:t>
            </a:r>
            <a:r>
              <a:rPr lang="en-US" sz="2000" dirty="0" err="1">
                <a:solidFill>
                  <a:schemeClr val="bg2"/>
                </a:solidFill>
              </a:rPr>
              <a:t>emittance</a:t>
            </a:r>
            <a:endParaRPr lang="en-US" sz="2000" dirty="0">
              <a:solidFill>
                <a:schemeClr val="bg2"/>
              </a:solidFill>
            </a:endParaRPr>
          </a:p>
          <a:p>
            <a:pPr marL="1314450" lvl="2" indent="-457200">
              <a:buFont typeface="+mj-lt"/>
              <a:buAutoNum type="arabicPeriod" startAt="3"/>
            </a:pPr>
            <a:r>
              <a:rPr lang="en-US" sz="1600" dirty="0">
                <a:solidFill>
                  <a:schemeClr val="bg2"/>
                </a:solidFill>
              </a:rPr>
              <a:t>Tunable intensity (in order to optimize annihilation vs. Bremsstrahlung</a:t>
            </a:r>
            <a:r>
              <a:rPr lang="en-US" sz="1600" dirty="0" smtClean="0">
                <a:solidFill>
                  <a:schemeClr val="bg2"/>
                </a:solidFill>
              </a:rPr>
              <a:t>)</a:t>
            </a:r>
            <a:endParaRPr lang="en-US" dirty="0">
              <a:solidFill>
                <a:srgbClr val="EEECE1"/>
              </a:solidFill>
            </a:endParaRPr>
          </a:p>
          <a:p>
            <a:pPr marL="914400" lvl="1" indent="-457200">
              <a:buFont typeface="+mj-lt"/>
              <a:buAutoNum type="alphaLcParenR" startAt="2"/>
            </a:pPr>
            <a:r>
              <a:rPr lang="en-US" dirty="0">
                <a:solidFill>
                  <a:srgbClr val="FFFF00"/>
                </a:solidFill>
              </a:rPr>
              <a:t>Measure </a:t>
            </a:r>
            <a:r>
              <a:rPr lang="en-US" dirty="0" smtClean="0">
                <a:solidFill>
                  <a:srgbClr val="FFFF00"/>
                </a:solidFill>
              </a:rPr>
              <a:t>precisely the </a:t>
            </a:r>
            <a:r>
              <a:rPr lang="en-US" dirty="0">
                <a:solidFill>
                  <a:srgbClr val="FFFF00"/>
                </a:solidFill>
              </a:rPr>
              <a:t>photon (</a:t>
            </a:r>
            <a:r>
              <a:rPr lang="en-US" dirty="0" smtClean="0">
                <a:solidFill>
                  <a:srgbClr val="FFFF00"/>
                </a:solidFill>
              </a:rPr>
              <a:t>tri-)momentum </a:t>
            </a:r>
            <a:r>
              <a:rPr lang="en-US" dirty="0">
                <a:solidFill>
                  <a:srgbClr val="FFFF00"/>
                </a:solidFill>
              </a:rPr>
              <a:t>(angle and energy)</a:t>
            </a:r>
          </a:p>
        </p:txBody>
      </p:sp>
      <p:cxnSp>
        <p:nvCxnSpPr>
          <p:cNvPr id="17" name="Straight Connector 16"/>
          <p:cNvCxnSpPr>
            <a:stCxn id="11" idx="0"/>
          </p:cNvCxnSpPr>
          <p:nvPr/>
        </p:nvCxnSpPr>
        <p:spPr>
          <a:xfrm>
            <a:off x="2603529" y="2945839"/>
            <a:ext cx="11661" cy="522875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4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Backgrounds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62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786384" y="4178767"/>
            <a:ext cx="542148" cy="0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328532" y="4178767"/>
            <a:ext cx="449967" cy="240427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 rot="13146240">
            <a:off x="1589394" y="4481419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680667" y="4979885"/>
            <a:ext cx="193675" cy="190274"/>
          </a:xfrm>
          <a:prstGeom prst="ellipse">
            <a:avLst/>
          </a:prstGeom>
          <a:noFill/>
          <a:ln w="19050" cmpd="sng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711817" y="5006906"/>
            <a:ext cx="136949" cy="13454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711817" y="5006906"/>
            <a:ext cx="136949" cy="13454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770154" y="4419060"/>
            <a:ext cx="602631" cy="134"/>
          </a:xfrm>
          <a:prstGeom prst="line">
            <a:avLst/>
          </a:prstGeom>
          <a:ln w="38100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 rot="16421158">
            <a:off x="1369830" y="3788975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47729" y="3552848"/>
            <a:ext cx="51557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79646"/>
                </a:solidFill>
                <a:latin typeface="Symbol" charset="2"/>
                <a:cs typeface="Symbol" charset="2"/>
              </a:rPr>
              <a:t>g</a:t>
            </a:r>
            <a:endParaRPr lang="en-US" b="1" baseline="30000" dirty="0">
              <a:solidFill>
                <a:srgbClr val="F79646"/>
              </a:solidFill>
              <a:latin typeface="Symbol" charset="2"/>
              <a:cs typeface="Symbol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02497" y="4462851"/>
            <a:ext cx="31931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2853" y="3937913"/>
            <a:ext cx="47947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94634" y="4219502"/>
            <a:ext cx="46002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981755" y="3702120"/>
            <a:ext cx="766977" cy="440119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48732" y="4129394"/>
            <a:ext cx="1239" cy="523456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981755" y="4667447"/>
            <a:ext cx="766977" cy="440119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 rot="16200000">
            <a:off x="4796474" y="3648655"/>
            <a:ext cx="451576" cy="544582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 rot="6136886" flipV="1">
            <a:off x="4739931" y="4667978"/>
            <a:ext cx="449999" cy="53245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23373" y="3362123"/>
            <a:ext cx="389863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57347" y="4977521"/>
            <a:ext cx="474698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303394" y="3469345"/>
            <a:ext cx="31931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E367"/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rgbClr val="FFE367"/>
              </a:solidFill>
              <a:latin typeface="Symbol" charset="2"/>
              <a:cs typeface="Symbol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44776" y="4799421"/>
            <a:ext cx="279569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882802" y="3754421"/>
            <a:ext cx="766977" cy="440119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49779" y="4192644"/>
            <a:ext cx="1239" cy="523456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882802" y="4741646"/>
            <a:ext cx="766977" cy="440119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 rot="16200000">
            <a:off x="7697521" y="3700956"/>
            <a:ext cx="451576" cy="544582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 rot="6136886" flipV="1">
            <a:off x="7719219" y="4657239"/>
            <a:ext cx="357110" cy="57731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824420" y="3414424"/>
            <a:ext cx="389863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858394" y="5029822"/>
            <a:ext cx="474698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02922" y="3514935"/>
            <a:ext cx="31931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accent6"/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accent6"/>
              </a:solidFill>
              <a:latin typeface="Symbol" charset="2"/>
              <a:cs typeface="Symbol" charset="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34074" y="5040037"/>
            <a:ext cx="279569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36" name="Freeform 35"/>
          <p:cNvSpPr/>
          <p:nvPr/>
        </p:nvSpPr>
        <p:spPr>
          <a:xfrm rot="6136886" flipV="1">
            <a:off x="7463093" y="4830510"/>
            <a:ext cx="437102" cy="585619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822525" y="3262958"/>
            <a:ext cx="31931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2325" y="5480243"/>
            <a:ext cx="2283353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+1 electron</a:t>
            </a:r>
          </a:p>
          <a:p>
            <a:r>
              <a:rPr lang="en-US" sz="1400" dirty="0" smtClean="0">
                <a:solidFill>
                  <a:srgbClr val="FFFF00"/>
                </a:solidFill>
              </a:rPr>
              <a:t>Bremsstrahlung process, </a:t>
            </a:r>
            <a:r>
              <a:rPr lang="en-US" sz="1400" dirty="0">
                <a:solidFill>
                  <a:srgbClr val="FFFF00"/>
                </a:solidFill>
              </a:rPr>
              <a:t>≈</a:t>
            </a:r>
            <a:r>
              <a:rPr lang="en-US" sz="1400" dirty="0" smtClean="0">
                <a:solidFill>
                  <a:srgbClr val="FFFF00"/>
                </a:solidFill>
              </a:rPr>
              <a:t>Z</a:t>
            </a:r>
            <a:r>
              <a:rPr lang="en-US" sz="1400" baseline="30000" dirty="0" smtClean="0">
                <a:solidFill>
                  <a:srgbClr val="FFFF00"/>
                </a:solidFill>
              </a:rPr>
              <a:t>2</a:t>
            </a:r>
            <a:endParaRPr lang="en-US" sz="1400" baseline="30000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40923" y="5480243"/>
            <a:ext cx="1849988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+1 </a:t>
            </a:r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</a:p>
          <a:p>
            <a:pPr algn="ctr"/>
            <a:r>
              <a:rPr lang="en-US" sz="1400" dirty="0" err="1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r>
              <a:rPr lang="en-US" sz="14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r>
              <a:rPr lang="en-US" sz="1400" dirty="0" smtClean="0">
                <a:solidFill>
                  <a:srgbClr val="FFFF00"/>
                </a:solidFill>
              </a:rPr>
              <a:t> process, </a:t>
            </a:r>
            <a:r>
              <a:rPr lang="en-US" sz="1400" dirty="0">
                <a:solidFill>
                  <a:srgbClr val="FFFF00"/>
                </a:solidFill>
              </a:rPr>
              <a:t>≈</a:t>
            </a:r>
            <a:r>
              <a:rPr lang="en-US" sz="1400" dirty="0" smtClean="0">
                <a:solidFill>
                  <a:srgbClr val="FFFF00"/>
                </a:solidFill>
              </a:rPr>
              <a:t>Z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62393" y="5480243"/>
            <a:ext cx="1849988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+2 </a:t>
            </a:r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</a:p>
          <a:p>
            <a:pPr algn="ctr"/>
            <a:r>
              <a:rPr lang="en-US" sz="1400" dirty="0" smtClean="0">
                <a:solidFill>
                  <a:srgbClr val="FFFF00"/>
                </a:solidFill>
              </a:rPr>
              <a:t>3</a:t>
            </a:r>
            <a:r>
              <a:rPr lang="en-US" sz="14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r>
              <a:rPr lang="en-US" sz="1400" dirty="0" smtClean="0">
                <a:solidFill>
                  <a:srgbClr val="FFFF00"/>
                </a:solidFill>
              </a:rPr>
              <a:t> process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64882" y="2715792"/>
            <a:ext cx="6757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We need to fight the backgrounds</a:t>
            </a:r>
          </a:p>
          <a:p>
            <a:r>
              <a:rPr lang="en-US" dirty="0" smtClean="0">
                <a:solidFill>
                  <a:srgbClr val="EEECE1"/>
                </a:solidFill>
              </a:rPr>
              <a:t>i.e. </a:t>
            </a:r>
            <a:r>
              <a:rPr lang="en-US" dirty="0" smtClean="0">
                <a:solidFill>
                  <a:schemeClr val="accent6"/>
                </a:solidFill>
              </a:rPr>
              <a:t>one photon </a:t>
            </a:r>
            <a:r>
              <a:rPr lang="en-US" dirty="0" smtClean="0">
                <a:solidFill>
                  <a:srgbClr val="EEECE1"/>
                </a:solidFill>
              </a:rPr>
              <a:t>+ </a:t>
            </a:r>
            <a:r>
              <a:rPr lang="is-IS" dirty="0" smtClean="0">
                <a:solidFill>
                  <a:srgbClr val="EEECE1"/>
                </a:solidFill>
              </a:rPr>
              <a:t>something else, eventually going undetected:</a:t>
            </a:r>
            <a:endParaRPr lang="en-US" dirty="0">
              <a:solidFill>
                <a:srgbClr val="EEECE1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1654008" y="1486527"/>
            <a:ext cx="542148" cy="0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654008" y="2002784"/>
            <a:ext cx="549941" cy="329626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207818" y="2002794"/>
            <a:ext cx="3363478" cy="329616"/>
          </a:xfrm>
          <a:prstGeom prst="line">
            <a:avLst/>
          </a:prstGeom>
          <a:ln w="38100" cmpd="sng">
            <a:solidFill>
              <a:srgbClr val="F796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 rot="16421158">
            <a:off x="2237454" y="1096735"/>
            <a:ext cx="367371" cy="427233"/>
          </a:xfrm>
          <a:custGeom>
            <a:avLst/>
            <a:gdLst>
              <a:gd name="connsiteX0" fmla="*/ 30616 w 608992"/>
              <a:gd name="connsiteY0" fmla="*/ 0 h 659946"/>
              <a:gd name="connsiteX1" fmla="*/ 18043 w 608992"/>
              <a:gd name="connsiteY1" fmla="*/ 264072 h 659946"/>
              <a:gd name="connsiteX2" fmla="*/ 244364 w 608992"/>
              <a:gd name="connsiteY2" fmla="*/ 188623 h 659946"/>
              <a:gd name="connsiteX3" fmla="*/ 219217 w 608992"/>
              <a:gd name="connsiteY3" fmla="*/ 440120 h 659946"/>
              <a:gd name="connsiteX4" fmla="*/ 445538 w 608992"/>
              <a:gd name="connsiteY4" fmla="*/ 389820 h 659946"/>
              <a:gd name="connsiteX5" fmla="*/ 395244 w 608992"/>
              <a:gd name="connsiteY5" fmla="*/ 641317 h 659946"/>
              <a:gd name="connsiteX6" fmla="*/ 608992 w 608992"/>
              <a:gd name="connsiteY6" fmla="*/ 641317 h 659946"/>
              <a:gd name="connsiteX0" fmla="*/ 29823 w 608199"/>
              <a:gd name="connsiteY0" fmla="*/ 0 h 659946"/>
              <a:gd name="connsiteX1" fmla="*/ 17222 w 608199"/>
              <a:gd name="connsiteY1" fmla="*/ 66267 h 659946"/>
              <a:gd name="connsiteX2" fmla="*/ 17250 w 608199"/>
              <a:gd name="connsiteY2" fmla="*/ 264072 h 659946"/>
              <a:gd name="connsiteX3" fmla="*/ 243571 w 608199"/>
              <a:gd name="connsiteY3" fmla="*/ 188623 h 659946"/>
              <a:gd name="connsiteX4" fmla="*/ 218424 w 608199"/>
              <a:gd name="connsiteY4" fmla="*/ 440120 h 659946"/>
              <a:gd name="connsiteX5" fmla="*/ 444745 w 608199"/>
              <a:gd name="connsiteY5" fmla="*/ 389820 h 659946"/>
              <a:gd name="connsiteX6" fmla="*/ 394451 w 608199"/>
              <a:gd name="connsiteY6" fmla="*/ 641317 h 659946"/>
              <a:gd name="connsiteX7" fmla="*/ 608199 w 608199"/>
              <a:gd name="connsiteY7" fmla="*/ 641317 h 659946"/>
              <a:gd name="connsiteX0" fmla="*/ 29823 w 608199"/>
              <a:gd name="connsiteY0" fmla="*/ 0 h 657034"/>
              <a:gd name="connsiteX1" fmla="*/ 17222 w 608199"/>
              <a:gd name="connsiteY1" fmla="*/ 66267 h 657034"/>
              <a:gd name="connsiteX2" fmla="*/ 17250 w 608199"/>
              <a:gd name="connsiteY2" fmla="*/ 264072 h 657034"/>
              <a:gd name="connsiteX3" fmla="*/ 243571 w 608199"/>
              <a:gd name="connsiteY3" fmla="*/ 188623 h 657034"/>
              <a:gd name="connsiteX4" fmla="*/ 218424 w 608199"/>
              <a:gd name="connsiteY4" fmla="*/ 440120 h 657034"/>
              <a:gd name="connsiteX5" fmla="*/ 463701 w 608199"/>
              <a:gd name="connsiteY5" fmla="*/ 429152 h 657034"/>
              <a:gd name="connsiteX6" fmla="*/ 394451 w 608199"/>
              <a:gd name="connsiteY6" fmla="*/ 641317 h 657034"/>
              <a:gd name="connsiteX7" fmla="*/ 608199 w 608199"/>
              <a:gd name="connsiteY7" fmla="*/ 641317 h 657034"/>
              <a:gd name="connsiteX0" fmla="*/ 30821 w 609197"/>
              <a:gd name="connsiteY0" fmla="*/ 0 h 657032"/>
              <a:gd name="connsiteX1" fmla="*/ 18220 w 609197"/>
              <a:gd name="connsiteY1" fmla="*/ 66267 h 657032"/>
              <a:gd name="connsiteX2" fmla="*/ 18248 w 609197"/>
              <a:gd name="connsiteY2" fmla="*/ 264072 h 657032"/>
              <a:gd name="connsiteX3" fmla="*/ 258072 w 609197"/>
              <a:gd name="connsiteY3" fmla="*/ 226897 h 657032"/>
              <a:gd name="connsiteX4" fmla="*/ 219422 w 609197"/>
              <a:gd name="connsiteY4" fmla="*/ 440120 h 657032"/>
              <a:gd name="connsiteX5" fmla="*/ 464699 w 609197"/>
              <a:gd name="connsiteY5" fmla="*/ 429152 h 657032"/>
              <a:gd name="connsiteX6" fmla="*/ 395449 w 609197"/>
              <a:gd name="connsiteY6" fmla="*/ 641317 h 657032"/>
              <a:gd name="connsiteX7" fmla="*/ 609197 w 609197"/>
              <a:gd name="connsiteY7" fmla="*/ 641317 h 657032"/>
              <a:gd name="connsiteX0" fmla="*/ 27 w 638867"/>
              <a:gd name="connsiteY0" fmla="*/ 0 h 643306"/>
              <a:gd name="connsiteX1" fmla="*/ 47890 w 638867"/>
              <a:gd name="connsiteY1" fmla="*/ 52539 h 643306"/>
              <a:gd name="connsiteX2" fmla="*/ 47918 w 638867"/>
              <a:gd name="connsiteY2" fmla="*/ 250344 h 643306"/>
              <a:gd name="connsiteX3" fmla="*/ 287742 w 638867"/>
              <a:gd name="connsiteY3" fmla="*/ 213169 h 643306"/>
              <a:gd name="connsiteX4" fmla="*/ 249092 w 638867"/>
              <a:gd name="connsiteY4" fmla="*/ 426392 h 643306"/>
              <a:gd name="connsiteX5" fmla="*/ 494369 w 638867"/>
              <a:gd name="connsiteY5" fmla="*/ 415424 h 643306"/>
              <a:gd name="connsiteX6" fmla="*/ 425119 w 638867"/>
              <a:gd name="connsiteY6" fmla="*/ 627589 h 643306"/>
              <a:gd name="connsiteX7" fmla="*/ 638867 w 638867"/>
              <a:gd name="connsiteY7" fmla="*/ 627589 h 643306"/>
              <a:gd name="connsiteX0" fmla="*/ 27 w 709755"/>
              <a:gd name="connsiteY0" fmla="*/ 0 h 648825"/>
              <a:gd name="connsiteX1" fmla="*/ 47890 w 709755"/>
              <a:gd name="connsiteY1" fmla="*/ 52539 h 648825"/>
              <a:gd name="connsiteX2" fmla="*/ 47918 w 709755"/>
              <a:gd name="connsiteY2" fmla="*/ 250344 h 648825"/>
              <a:gd name="connsiteX3" fmla="*/ 287742 w 709755"/>
              <a:gd name="connsiteY3" fmla="*/ 213169 h 648825"/>
              <a:gd name="connsiteX4" fmla="*/ 249092 w 709755"/>
              <a:gd name="connsiteY4" fmla="*/ 426392 h 648825"/>
              <a:gd name="connsiteX5" fmla="*/ 494369 w 709755"/>
              <a:gd name="connsiteY5" fmla="*/ 415424 h 648825"/>
              <a:gd name="connsiteX6" fmla="*/ 425119 w 709755"/>
              <a:gd name="connsiteY6" fmla="*/ 627589 h 648825"/>
              <a:gd name="connsiteX7" fmla="*/ 709755 w 709755"/>
              <a:gd name="connsiteY7" fmla="*/ 641352 h 648825"/>
              <a:gd name="connsiteX0" fmla="*/ 27 w 709755"/>
              <a:gd name="connsiteY0" fmla="*/ 0 h 641372"/>
              <a:gd name="connsiteX1" fmla="*/ 47890 w 709755"/>
              <a:gd name="connsiteY1" fmla="*/ 52539 h 641372"/>
              <a:gd name="connsiteX2" fmla="*/ 47918 w 709755"/>
              <a:gd name="connsiteY2" fmla="*/ 250344 h 641372"/>
              <a:gd name="connsiteX3" fmla="*/ 287742 w 709755"/>
              <a:gd name="connsiteY3" fmla="*/ 213169 h 641372"/>
              <a:gd name="connsiteX4" fmla="*/ 249092 w 709755"/>
              <a:gd name="connsiteY4" fmla="*/ 426392 h 641372"/>
              <a:gd name="connsiteX5" fmla="*/ 494369 w 709755"/>
              <a:gd name="connsiteY5" fmla="*/ 415424 h 641372"/>
              <a:gd name="connsiteX6" fmla="*/ 425119 w 709755"/>
              <a:gd name="connsiteY6" fmla="*/ 627589 h 641372"/>
              <a:gd name="connsiteX7" fmla="*/ 608691 w 709755"/>
              <a:gd name="connsiteY7" fmla="*/ 609626 h 641372"/>
              <a:gd name="connsiteX8" fmla="*/ 709755 w 709755"/>
              <a:gd name="connsiteY8" fmla="*/ 641352 h 641372"/>
              <a:gd name="connsiteX0" fmla="*/ 27 w 677963"/>
              <a:gd name="connsiteY0" fmla="*/ 0 h 701400"/>
              <a:gd name="connsiteX1" fmla="*/ 47890 w 677963"/>
              <a:gd name="connsiteY1" fmla="*/ 52539 h 701400"/>
              <a:gd name="connsiteX2" fmla="*/ 47918 w 677963"/>
              <a:gd name="connsiteY2" fmla="*/ 250344 h 701400"/>
              <a:gd name="connsiteX3" fmla="*/ 287742 w 677963"/>
              <a:gd name="connsiteY3" fmla="*/ 213169 h 701400"/>
              <a:gd name="connsiteX4" fmla="*/ 249092 w 677963"/>
              <a:gd name="connsiteY4" fmla="*/ 426392 h 701400"/>
              <a:gd name="connsiteX5" fmla="*/ 494369 w 677963"/>
              <a:gd name="connsiteY5" fmla="*/ 415424 h 701400"/>
              <a:gd name="connsiteX6" fmla="*/ 425119 w 677963"/>
              <a:gd name="connsiteY6" fmla="*/ 627589 h 701400"/>
              <a:gd name="connsiteX7" fmla="*/ 608691 w 677963"/>
              <a:gd name="connsiteY7" fmla="*/ 609626 h 701400"/>
              <a:gd name="connsiteX8" fmla="*/ 677964 w 677963"/>
              <a:gd name="connsiteY8" fmla="*/ 701394 h 701400"/>
              <a:gd name="connsiteX0" fmla="*/ 27 w 677965"/>
              <a:gd name="connsiteY0" fmla="*/ 0 h 701400"/>
              <a:gd name="connsiteX1" fmla="*/ 47890 w 677965"/>
              <a:gd name="connsiteY1" fmla="*/ 52539 h 701400"/>
              <a:gd name="connsiteX2" fmla="*/ 47918 w 677965"/>
              <a:gd name="connsiteY2" fmla="*/ 250344 h 701400"/>
              <a:gd name="connsiteX3" fmla="*/ 287742 w 677965"/>
              <a:gd name="connsiteY3" fmla="*/ 213169 h 701400"/>
              <a:gd name="connsiteX4" fmla="*/ 249092 w 677965"/>
              <a:gd name="connsiteY4" fmla="*/ 426392 h 701400"/>
              <a:gd name="connsiteX5" fmla="*/ 494369 w 677965"/>
              <a:gd name="connsiteY5" fmla="*/ 415424 h 701400"/>
              <a:gd name="connsiteX6" fmla="*/ 425119 w 677965"/>
              <a:gd name="connsiteY6" fmla="*/ 627589 h 701400"/>
              <a:gd name="connsiteX7" fmla="*/ 570520 w 677965"/>
              <a:gd name="connsiteY7" fmla="*/ 602215 h 701400"/>
              <a:gd name="connsiteX8" fmla="*/ 677964 w 677965"/>
              <a:gd name="connsiteY8" fmla="*/ 701394 h 701400"/>
              <a:gd name="connsiteX0" fmla="*/ 27 w 645729"/>
              <a:gd name="connsiteY0" fmla="*/ 0 h 669679"/>
              <a:gd name="connsiteX1" fmla="*/ 47890 w 645729"/>
              <a:gd name="connsiteY1" fmla="*/ 52539 h 669679"/>
              <a:gd name="connsiteX2" fmla="*/ 47918 w 645729"/>
              <a:gd name="connsiteY2" fmla="*/ 250344 h 669679"/>
              <a:gd name="connsiteX3" fmla="*/ 287742 w 645729"/>
              <a:gd name="connsiteY3" fmla="*/ 213169 h 669679"/>
              <a:gd name="connsiteX4" fmla="*/ 249092 w 645729"/>
              <a:gd name="connsiteY4" fmla="*/ 426392 h 669679"/>
              <a:gd name="connsiteX5" fmla="*/ 494369 w 645729"/>
              <a:gd name="connsiteY5" fmla="*/ 415424 h 669679"/>
              <a:gd name="connsiteX6" fmla="*/ 425119 w 645729"/>
              <a:gd name="connsiteY6" fmla="*/ 627589 h 669679"/>
              <a:gd name="connsiteX7" fmla="*/ 570520 w 645729"/>
              <a:gd name="connsiteY7" fmla="*/ 602215 h 669679"/>
              <a:gd name="connsiteX8" fmla="*/ 645728 w 645729"/>
              <a:gd name="connsiteY8" fmla="*/ 669670 h 66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29" h="669679">
                <a:moveTo>
                  <a:pt x="27" y="0"/>
                </a:moveTo>
                <a:cubicBezTo>
                  <a:pt x="-1362" y="12032"/>
                  <a:pt x="49985" y="8527"/>
                  <a:pt x="47890" y="52539"/>
                </a:cubicBezTo>
                <a:cubicBezTo>
                  <a:pt x="45795" y="96551"/>
                  <a:pt x="7943" y="223572"/>
                  <a:pt x="47918" y="250344"/>
                </a:cubicBezTo>
                <a:cubicBezTo>
                  <a:pt x="87893" y="277116"/>
                  <a:pt x="254213" y="183828"/>
                  <a:pt x="287742" y="213169"/>
                </a:cubicBezTo>
                <a:cubicBezTo>
                  <a:pt x="321271" y="242510"/>
                  <a:pt x="214654" y="392683"/>
                  <a:pt x="249092" y="426392"/>
                </a:cubicBezTo>
                <a:cubicBezTo>
                  <a:pt x="283530" y="460101"/>
                  <a:pt x="465031" y="381891"/>
                  <a:pt x="494369" y="415424"/>
                </a:cubicBezTo>
                <a:cubicBezTo>
                  <a:pt x="523707" y="448957"/>
                  <a:pt x="412427" y="596457"/>
                  <a:pt x="425119" y="627589"/>
                </a:cubicBezTo>
                <a:cubicBezTo>
                  <a:pt x="437811" y="658721"/>
                  <a:pt x="523081" y="599921"/>
                  <a:pt x="570520" y="602215"/>
                </a:cubicBezTo>
                <a:cubicBezTo>
                  <a:pt x="617959" y="604509"/>
                  <a:pt x="630225" y="670585"/>
                  <a:pt x="645728" y="669670"/>
                </a:cubicBezTo>
              </a:path>
            </a:pathLst>
          </a:custGeom>
          <a:ln w="3810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615353" y="860608"/>
            <a:ext cx="51557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79646"/>
                </a:solidFill>
                <a:latin typeface="Symbol" charset="2"/>
                <a:cs typeface="Symbol" charset="2"/>
              </a:rPr>
              <a:t>g</a:t>
            </a:r>
            <a:endParaRPr lang="en-US" b="1" baseline="30000" dirty="0">
              <a:solidFill>
                <a:srgbClr val="F79646"/>
              </a:solidFill>
              <a:latin typeface="Symbol" charset="2"/>
              <a:cs typeface="Symbol" charset="2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307876" y="1238240"/>
            <a:ext cx="47947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241476" y="2222762"/>
            <a:ext cx="47947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baseline="300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2196157" y="1479909"/>
            <a:ext cx="11661" cy="522875"/>
          </a:xfrm>
          <a:prstGeom prst="line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8002058" y="5192437"/>
            <a:ext cx="279569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g</a:t>
            </a:r>
            <a:endParaRPr lang="en-US" baseline="30000" dirty="0">
              <a:solidFill>
                <a:srgbClr val="FFFF00"/>
              </a:solidFill>
              <a:latin typeface="Symbol" charset="2"/>
              <a:cs typeface="Symbol" charset="2"/>
            </a:endParaRPr>
          </a:p>
        </p:txBody>
      </p:sp>
      <p:sp>
        <p:nvSpPr>
          <p:cNvPr id="5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08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BaBar</a:t>
            </a:r>
            <a:r>
              <a:rPr lang="en-US" dirty="0" smtClean="0"/>
              <a:t> single photon events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63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488" y="1009517"/>
            <a:ext cx="7557025" cy="4900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534" y="5677603"/>
            <a:ext cx="4541266" cy="215900"/>
          </a:xfrm>
          <a:prstGeom prst="rect">
            <a:avLst/>
          </a:prstGeom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063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3813" cy="711793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The PADME experiment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43696" y="3255258"/>
            <a:ext cx="6832262" cy="3341488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2000"/>
              </a:spcBef>
              <a:buSzTx/>
              <a:buFont typeface="Wingdings" charset="2"/>
              <a:buChar char="§"/>
            </a:pPr>
            <a:r>
              <a:rPr lang="en-US" sz="1400" dirty="0">
                <a:solidFill>
                  <a:srgbClr val="FFFF00"/>
                </a:solidFill>
              </a:rPr>
              <a:t>10</a:t>
            </a:r>
            <a:r>
              <a:rPr lang="en-US" sz="1400" baseline="30000" dirty="0">
                <a:solidFill>
                  <a:srgbClr val="FFFF00"/>
                </a:solidFill>
              </a:rPr>
              <a:t>3</a:t>
            </a:r>
            <a:r>
              <a:rPr lang="en-US" sz="1400" dirty="0">
                <a:solidFill>
                  <a:srgbClr val="FFFF00"/>
                </a:solidFill>
              </a:rPr>
              <a:t>-10</a:t>
            </a:r>
            <a:r>
              <a:rPr lang="en-US" sz="1400" baseline="30000" dirty="0">
                <a:solidFill>
                  <a:srgbClr val="FFFF00"/>
                </a:solidFill>
              </a:rPr>
              <a:t>4</a:t>
            </a:r>
            <a:r>
              <a:rPr lang="en-US" sz="1400" dirty="0">
                <a:solidFill>
                  <a:srgbClr val="FFFF00"/>
                </a:solidFill>
              </a:rPr>
              <a:t> e</a:t>
            </a:r>
            <a:r>
              <a:rPr lang="en-US" sz="1400" baseline="30000" dirty="0">
                <a:solidFill>
                  <a:srgbClr val="FFFF00"/>
                </a:solidFill>
              </a:rPr>
              <a:t>+</a:t>
            </a:r>
            <a:r>
              <a:rPr lang="en-US" sz="1400" dirty="0">
                <a:solidFill>
                  <a:srgbClr val="FFFF00"/>
                </a:solidFill>
              </a:rPr>
              <a:t> on target per </a:t>
            </a:r>
            <a:r>
              <a:rPr lang="en-US" sz="1400" dirty="0" smtClean="0">
                <a:solidFill>
                  <a:srgbClr val="FFFF00"/>
                </a:solidFill>
              </a:rPr>
              <a:t>bunch</a:t>
            </a:r>
            <a:r>
              <a:rPr lang="en-US" sz="1400" dirty="0" smtClean="0"/>
              <a:t>, </a:t>
            </a:r>
            <a:r>
              <a:rPr lang="en-US" sz="1400" dirty="0"/>
              <a:t>at 50 </a:t>
            </a:r>
            <a:r>
              <a:rPr lang="en-US" sz="1400" dirty="0" smtClean="0"/>
              <a:t>bunches/s </a:t>
            </a:r>
            <a:r>
              <a:rPr lang="en-US" sz="1400" dirty="0"/>
              <a:t>(10</a:t>
            </a:r>
            <a:r>
              <a:rPr lang="en-US" sz="1400" baseline="30000" dirty="0"/>
              <a:t>13</a:t>
            </a:r>
            <a:r>
              <a:rPr lang="en-US" sz="1400" dirty="0"/>
              <a:t>-10</a:t>
            </a:r>
            <a:r>
              <a:rPr lang="en-US" sz="1400" baseline="30000" dirty="0"/>
              <a:t>14</a:t>
            </a:r>
            <a:r>
              <a:rPr lang="en-US" sz="1400" dirty="0"/>
              <a:t> e</a:t>
            </a:r>
            <a:r>
              <a:rPr lang="en-US" sz="1400" baseline="30000" dirty="0"/>
              <a:t>+</a:t>
            </a:r>
            <a:r>
              <a:rPr lang="en-US" sz="1400" dirty="0"/>
              <a:t>/year</a:t>
            </a:r>
            <a:r>
              <a:rPr lang="en-US" sz="1400" dirty="0" smtClean="0"/>
              <a:t>), limited by pile-up, mainly due to Bremsstrahlung events</a:t>
            </a:r>
          </a:p>
          <a:p>
            <a:pPr>
              <a:buFont typeface="Wingdings" charset="2"/>
              <a:buChar char="§"/>
            </a:pPr>
            <a:r>
              <a:rPr lang="en-US" sz="1400" dirty="0" smtClean="0"/>
              <a:t>Active target</a:t>
            </a:r>
            <a:r>
              <a:rPr lang="en-US" sz="1400" dirty="0"/>
              <a:t>, </a:t>
            </a:r>
            <a:r>
              <a:rPr lang="en-US" sz="1400" b="1" dirty="0"/>
              <a:t>thin</a:t>
            </a:r>
            <a:r>
              <a:rPr lang="en-US" sz="1400" dirty="0"/>
              <a:t>: </a:t>
            </a:r>
            <a:r>
              <a:rPr lang="en-US" sz="1400" dirty="0" smtClean="0"/>
              <a:t>e.g. </a:t>
            </a:r>
            <a:r>
              <a:rPr lang="en-US" sz="1400" dirty="0" smtClean="0">
                <a:solidFill>
                  <a:srgbClr val="FFFF00"/>
                </a:solidFill>
              </a:rPr>
              <a:t>50-100</a:t>
            </a:r>
            <a:r>
              <a:rPr lang="en-US" sz="14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m</a:t>
            </a:r>
            <a:r>
              <a:rPr lang="en-US" sz="1400" dirty="0" smtClean="0">
                <a:solidFill>
                  <a:srgbClr val="FFFF00"/>
                </a:solidFill>
              </a:rPr>
              <a:t>m </a:t>
            </a:r>
            <a:r>
              <a:rPr lang="en-US" sz="1400" dirty="0">
                <a:solidFill>
                  <a:srgbClr val="FFFF00"/>
                </a:solidFill>
              </a:rPr>
              <a:t>diamond </a:t>
            </a:r>
            <a:r>
              <a:rPr lang="en-US" sz="1400" dirty="0" smtClean="0">
                <a:solidFill>
                  <a:srgbClr val="FFFF00"/>
                </a:solidFill>
              </a:rPr>
              <a:t>with strips</a:t>
            </a:r>
            <a:endParaRPr lang="en-US" sz="1400" dirty="0">
              <a:solidFill>
                <a:srgbClr val="FFFF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1200" dirty="0" smtClean="0">
                <a:solidFill>
                  <a:schemeClr val="bg1"/>
                </a:solidFill>
              </a:rPr>
              <a:t>Optimize by looking at </a:t>
            </a:r>
            <a:r>
              <a:rPr lang="en-US" sz="1200" b="1" dirty="0" smtClean="0">
                <a:solidFill>
                  <a:schemeClr val="bg1"/>
                </a:solidFill>
              </a:rPr>
              <a:t>annihilation vs. Bremsstrahlung </a:t>
            </a:r>
            <a:r>
              <a:rPr lang="en-US" sz="1200" dirty="0" smtClean="0">
                <a:solidFill>
                  <a:schemeClr val="bg1"/>
                </a:solidFill>
              </a:rPr>
              <a:t>cross section</a:t>
            </a:r>
          </a:p>
          <a:p>
            <a:pPr>
              <a:buFont typeface="Wingdings" charset="2"/>
              <a:buChar char="§"/>
            </a:pPr>
            <a:r>
              <a:rPr lang="en-US" sz="1400" dirty="0"/>
              <a:t>M</a:t>
            </a:r>
            <a:r>
              <a:rPr lang="en-US" sz="1400" dirty="0" smtClean="0"/>
              <a:t>agnetic spectrometer/veto </a:t>
            </a:r>
            <a:r>
              <a:rPr lang="en-US" sz="1400" dirty="0" smtClean="0">
                <a:solidFill>
                  <a:srgbClr val="FFFF00"/>
                </a:solidFill>
              </a:rPr>
              <a:t>~ 1m length × 0.5 T for sweeping away 550 MeV beam</a:t>
            </a:r>
          </a:p>
          <a:p>
            <a:pPr lvl="1">
              <a:buFont typeface="Wingdings" charset="2"/>
              <a:buChar char="§"/>
            </a:pPr>
            <a:r>
              <a:rPr lang="en-US" sz="1200" dirty="0" smtClean="0"/>
              <a:t>Conventional magnet with </a:t>
            </a:r>
            <a:r>
              <a:rPr lang="en-US" sz="1200" b="1" dirty="0" smtClean="0"/>
              <a:t>large </a:t>
            </a:r>
            <a:r>
              <a:rPr lang="en-US" sz="1200" b="1" dirty="0"/>
              <a:t>gap </a:t>
            </a:r>
            <a:r>
              <a:rPr lang="en-US" sz="1200" dirty="0" smtClean="0"/>
              <a:t>for gaining </a:t>
            </a:r>
            <a:r>
              <a:rPr lang="en-US" sz="1200" b="1" dirty="0" smtClean="0"/>
              <a:t>acceptance </a:t>
            </a:r>
          </a:p>
          <a:p>
            <a:pPr lvl="1">
              <a:buFont typeface="Wingdings" charset="2"/>
              <a:buChar char="§"/>
            </a:pPr>
            <a:r>
              <a:rPr lang="en-US" sz="1200" dirty="0" smtClean="0"/>
              <a:t>Possibility to increase field for energy upgrade to </a:t>
            </a:r>
            <a:r>
              <a:rPr lang="en-US" sz="1200" dirty="0" smtClean="0">
                <a:solidFill>
                  <a:srgbClr val="FFFF00"/>
                </a:solidFill>
              </a:rPr>
              <a:t>~ 1 </a:t>
            </a:r>
            <a:r>
              <a:rPr lang="en-US" sz="1200" dirty="0" err="1" smtClean="0">
                <a:solidFill>
                  <a:srgbClr val="FFFF00"/>
                </a:solidFill>
              </a:rPr>
              <a:t>GeV</a:t>
            </a:r>
            <a:endParaRPr lang="en-US" sz="1200" dirty="0"/>
          </a:p>
          <a:p>
            <a:pPr lvl="1">
              <a:buFont typeface="Wingdings" charset="2"/>
              <a:buChar char="§"/>
            </a:pPr>
            <a:r>
              <a:rPr lang="en-US" sz="1200" dirty="0" smtClean="0">
                <a:solidFill>
                  <a:srgbClr val="FFFF00"/>
                </a:solidFill>
              </a:rPr>
              <a:t>Available from CERN, spare of MBP dipoles of SPS transfer line</a:t>
            </a:r>
          </a:p>
          <a:p>
            <a:pPr>
              <a:buFont typeface="Wingdings" charset="2"/>
              <a:buChar char="§"/>
            </a:pPr>
            <a:r>
              <a:rPr lang="en-US" sz="1400" dirty="0"/>
              <a:t>C</a:t>
            </a:r>
            <a:r>
              <a:rPr lang="en-US" sz="1400" dirty="0" smtClean="0"/>
              <a:t>ylindrical crystal calorimeter </a:t>
            </a:r>
          </a:p>
          <a:p>
            <a:pPr lvl="1">
              <a:buFont typeface="Wingdings" charset="2"/>
              <a:buChar char="§"/>
            </a:pPr>
            <a:r>
              <a:rPr lang="en-US" sz="1200" dirty="0"/>
              <a:t>O</a:t>
            </a:r>
            <a:r>
              <a:rPr lang="en-US" sz="1200" dirty="0" smtClean="0"/>
              <a:t>ptimize radius vs. distance by looking at </a:t>
            </a:r>
            <a:r>
              <a:rPr lang="en-US" sz="1200" b="1" dirty="0" smtClean="0"/>
              <a:t>background rejection vs. acceptance</a:t>
            </a:r>
          </a:p>
          <a:p>
            <a:pPr lvl="1">
              <a:buFont typeface="Wingdings" charset="2"/>
              <a:buChar char="§"/>
            </a:pPr>
            <a:r>
              <a:rPr lang="en-US" sz="1200" dirty="0" smtClean="0"/>
              <a:t>In order to have an acceptable rate, central hole and </a:t>
            </a:r>
          </a:p>
          <a:p>
            <a:pPr>
              <a:buFont typeface="Wingdings" charset="2"/>
              <a:buChar char="§"/>
            </a:pPr>
            <a:r>
              <a:rPr lang="en-US" sz="1400" dirty="0"/>
              <a:t>S</a:t>
            </a:r>
            <a:r>
              <a:rPr lang="en-US" sz="1400" dirty="0" smtClean="0"/>
              <a:t>mall angle detector for Bremsstrahlung veto</a:t>
            </a:r>
          </a:p>
          <a:p>
            <a:pPr>
              <a:buFont typeface="Wingdings" charset="2"/>
              <a:buChar char="§"/>
            </a:pPr>
            <a:r>
              <a:rPr lang="en-US" sz="1400" dirty="0" smtClean="0">
                <a:solidFill>
                  <a:schemeClr val="tx1"/>
                </a:solidFill>
              </a:rPr>
              <a:t>Vacuum pipe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FA8-4BAC-ED4B-B1A1-3C94AC2947CA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9263" y="635381"/>
            <a:ext cx="6502583" cy="255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6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First task, measure the recoil photon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65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6D6D6D"/>
              </a:clrFrom>
              <a:clrTo>
                <a:srgbClr val="6D6D6D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35" b="96904" l="7081" r="100000"/>
                    </a14:imgEffect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05677" y="962100"/>
            <a:ext cx="2596813" cy="234831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1013454" y="1606550"/>
            <a:ext cx="4277121" cy="2721913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868464" y="4156633"/>
            <a:ext cx="276701" cy="324055"/>
          </a:xfrm>
          <a:custGeom>
            <a:avLst/>
            <a:gdLst>
              <a:gd name="connsiteX0" fmla="*/ 0 w 273915"/>
              <a:gd name="connsiteY0" fmla="*/ 0 h 273905"/>
              <a:gd name="connsiteX1" fmla="*/ 273915 w 273915"/>
              <a:gd name="connsiteY1" fmla="*/ 83001 h 273905"/>
              <a:gd name="connsiteX2" fmla="*/ 273915 w 273915"/>
              <a:gd name="connsiteY2" fmla="*/ 273905 h 273905"/>
              <a:gd name="connsiteX3" fmla="*/ 24902 w 273915"/>
              <a:gd name="connsiteY3" fmla="*/ 199203 h 273905"/>
              <a:gd name="connsiteX4" fmla="*/ 16601 w 273915"/>
              <a:gd name="connsiteY4" fmla="*/ 58101 h 273905"/>
              <a:gd name="connsiteX0" fmla="*/ 257314 w 257314"/>
              <a:gd name="connsiteY0" fmla="*/ 24900 h 215804"/>
              <a:gd name="connsiteX1" fmla="*/ 257314 w 257314"/>
              <a:gd name="connsiteY1" fmla="*/ 215804 h 215804"/>
              <a:gd name="connsiteX2" fmla="*/ 8301 w 257314"/>
              <a:gd name="connsiteY2" fmla="*/ 141102 h 215804"/>
              <a:gd name="connsiteX3" fmla="*/ 0 w 257314"/>
              <a:gd name="connsiteY3" fmla="*/ 0 h 215804"/>
              <a:gd name="connsiteX0" fmla="*/ 250964 w 257314"/>
              <a:gd name="connsiteY0" fmla="*/ 75700 h 215804"/>
              <a:gd name="connsiteX1" fmla="*/ 257314 w 257314"/>
              <a:gd name="connsiteY1" fmla="*/ 215804 h 215804"/>
              <a:gd name="connsiteX2" fmla="*/ 8301 w 257314"/>
              <a:gd name="connsiteY2" fmla="*/ 141102 h 215804"/>
              <a:gd name="connsiteX3" fmla="*/ 0 w 257314"/>
              <a:gd name="connsiteY3" fmla="*/ 0 h 215804"/>
              <a:gd name="connsiteX0" fmla="*/ 190639 w 257314"/>
              <a:gd name="connsiteY0" fmla="*/ 59825 h 215804"/>
              <a:gd name="connsiteX1" fmla="*/ 257314 w 257314"/>
              <a:gd name="connsiteY1" fmla="*/ 215804 h 215804"/>
              <a:gd name="connsiteX2" fmla="*/ 8301 w 257314"/>
              <a:gd name="connsiteY2" fmla="*/ 141102 h 215804"/>
              <a:gd name="connsiteX3" fmla="*/ 0 w 257314"/>
              <a:gd name="connsiteY3" fmla="*/ 0 h 215804"/>
              <a:gd name="connsiteX0" fmla="*/ 190639 w 190639"/>
              <a:gd name="connsiteY0" fmla="*/ 59825 h 199929"/>
              <a:gd name="connsiteX1" fmla="*/ 184289 w 190639"/>
              <a:gd name="connsiteY1" fmla="*/ 199929 h 199929"/>
              <a:gd name="connsiteX2" fmla="*/ 8301 w 190639"/>
              <a:gd name="connsiteY2" fmla="*/ 141102 h 199929"/>
              <a:gd name="connsiteX3" fmla="*/ 0 w 190639"/>
              <a:gd name="connsiteY3" fmla="*/ 0 h 19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639" h="199929">
                <a:moveTo>
                  <a:pt x="190639" y="59825"/>
                </a:moveTo>
                <a:lnTo>
                  <a:pt x="184289" y="199929"/>
                </a:lnTo>
                <a:lnTo>
                  <a:pt x="8301" y="141102"/>
                </a:lnTo>
                <a:lnTo>
                  <a:pt x="0" y="0"/>
                </a:lnTo>
              </a:path>
            </a:pathLst>
          </a:cu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32816" y="4328461"/>
            <a:ext cx="680638" cy="313906"/>
          </a:xfrm>
          <a:prstGeom prst="straightConnector1">
            <a:avLst/>
          </a:prstGeom>
          <a:ln w="38100" cmpd="sng"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24903" y="3335814"/>
            <a:ext cx="293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g</a:t>
            </a:r>
            <a:endParaRPr lang="en-US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5290575" y="1569489"/>
            <a:ext cx="56696" cy="69850"/>
          </a:xfrm>
          <a:custGeom>
            <a:avLst/>
            <a:gdLst>
              <a:gd name="connsiteX0" fmla="*/ 0 w 53975"/>
              <a:gd name="connsiteY0" fmla="*/ 0 h 69850"/>
              <a:gd name="connsiteX1" fmla="*/ 50800 w 53975"/>
              <a:gd name="connsiteY1" fmla="*/ 6350 h 69850"/>
              <a:gd name="connsiteX2" fmla="*/ 53975 w 53975"/>
              <a:gd name="connsiteY2" fmla="*/ 69850 h 69850"/>
              <a:gd name="connsiteX3" fmla="*/ 6350 w 53975"/>
              <a:gd name="connsiteY3" fmla="*/ 60325 h 69850"/>
              <a:gd name="connsiteX4" fmla="*/ 0 w 53975"/>
              <a:gd name="connsiteY4" fmla="*/ 0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75" h="69850">
                <a:moveTo>
                  <a:pt x="0" y="0"/>
                </a:moveTo>
                <a:lnTo>
                  <a:pt x="50800" y="6350"/>
                </a:lnTo>
                <a:lnTo>
                  <a:pt x="53975" y="69850"/>
                </a:lnTo>
                <a:lnTo>
                  <a:pt x="6350" y="603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57058" y="4111356"/>
            <a:ext cx="409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69647"/>
                </a:solidFill>
                <a:latin typeface="Calibri"/>
                <a:cs typeface="Calibri"/>
              </a:rPr>
              <a:t>e</a:t>
            </a:r>
            <a:r>
              <a:rPr lang="en-US" baseline="30000" dirty="0" smtClean="0">
                <a:solidFill>
                  <a:srgbClr val="F69647"/>
                </a:solidFill>
                <a:latin typeface="Calibri"/>
                <a:cs typeface="Calibri"/>
              </a:rPr>
              <a:t>+</a:t>
            </a:r>
            <a:endParaRPr lang="en-US" baseline="30000" dirty="0">
              <a:solidFill>
                <a:srgbClr val="F69647"/>
              </a:solidFill>
              <a:latin typeface="Calibri"/>
              <a:cs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50760" y="4355826"/>
            <a:ext cx="828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C8B87"/>
                </a:solidFill>
              </a:rPr>
              <a:t>Target</a:t>
            </a:r>
            <a:endParaRPr lang="en-US" baseline="-25000" dirty="0">
              <a:solidFill>
                <a:srgbClr val="8C8B87"/>
              </a:solidFill>
              <a:latin typeface="Symbol" charset="2"/>
              <a:cs typeface="Symbol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143" y="554273"/>
            <a:ext cx="63951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</a:rPr>
              <a:t>Our main detector is of course a </a:t>
            </a:r>
            <a:r>
              <a:rPr lang="en-US" sz="1600" dirty="0" smtClean="0">
                <a:solidFill>
                  <a:schemeClr val="bg2"/>
                </a:solidFill>
              </a:rPr>
              <a:t>calorimeter, with 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two basic requirements</a:t>
            </a:r>
            <a:r>
              <a:rPr lang="en-US" sz="1600" dirty="0" smtClean="0">
                <a:solidFill>
                  <a:schemeClr val="bg2"/>
                </a:solidFill>
              </a:rPr>
              <a:t>:</a:t>
            </a:r>
            <a:endParaRPr lang="en-US" sz="1600" dirty="0"/>
          </a:p>
          <a:p>
            <a:r>
              <a:rPr lang="en-US" sz="1600" b="1" dirty="0" smtClean="0">
                <a:solidFill>
                  <a:srgbClr val="FFFFFF"/>
                </a:solidFill>
              </a:rPr>
              <a:t>1. Measure </a:t>
            </a:r>
            <a:r>
              <a:rPr lang="en-US" sz="1600" b="1" dirty="0" err="1">
                <a:solidFill>
                  <a:srgbClr val="FFFFFF"/>
                </a:solidFill>
              </a:rPr>
              <a:t>E</a:t>
            </a:r>
            <a:r>
              <a:rPr lang="en-US" sz="1600" b="1" baseline="-25000" dirty="0" err="1">
                <a:solidFill>
                  <a:srgbClr val="FFFFFF"/>
                </a:solidFill>
                <a:latin typeface="Symbol" charset="2"/>
                <a:cs typeface="Symbol" charset="2"/>
              </a:rPr>
              <a:t>g</a:t>
            </a:r>
            <a:r>
              <a:rPr lang="en-US" sz="1600" b="1" dirty="0">
                <a:solidFill>
                  <a:srgbClr val="FFFFFF"/>
                </a:solidFill>
              </a:rPr>
              <a:t>, </a:t>
            </a:r>
            <a:r>
              <a:rPr lang="en-US" sz="1600" b="1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q</a:t>
            </a:r>
            <a:r>
              <a:rPr lang="en-US" sz="1600" b="1" baseline="-25000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g</a:t>
            </a:r>
            <a:endParaRPr lang="en-US" sz="1600" b="1" dirty="0" smtClean="0">
              <a:solidFill>
                <a:schemeClr val="bg2"/>
              </a:solidFill>
            </a:endParaRPr>
          </a:p>
          <a:p>
            <a:pPr marL="742950" lvl="1" indent="-285750">
              <a:buFont typeface="Wingdings" charset="2"/>
              <a:buChar char="§"/>
            </a:pPr>
            <a:r>
              <a:rPr lang="en-US" sz="1400" dirty="0" smtClean="0">
                <a:solidFill>
                  <a:schemeClr val="bg2"/>
                </a:solidFill>
              </a:rPr>
              <a:t>Good energy resolution: 1-2%/√E[</a:t>
            </a:r>
            <a:r>
              <a:rPr lang="en-US" sz="1400" dirty="0" err="1" smtClean="0">
                <a:solidFill>
                  <a:schemeClr val="bg2"/>
                </a:solidFill>
              </a:rPr>
              <a:t>GeV</a:t>
            </a:r>
            <a:r>
              <a:rPr lang="en-US" sz="1400" dirty="0">
                <a:solidFill>
                  <a:schemeClr val="bg2"/>
                </a:solidFill>
              </a:rPr>
              <a:t>]</a:t>
            </a:r>
            <a:r>
              <a:rPr lang="en-US" sz="1400" dirty="0" smtClean="0">
                <a:solidFill>
                  <a:schemeClr val="bg2"/>
                </a:solidFill>
              </a:rPr>
              <a:t>)</a:t>
            </a:r>
          </a:p>
          <a:p>
            <a:pPr marL="1200150" lvl="2" indent="-285750">
              <a:buFont typeface="Wingdings" charset="2"/>
              <a:buChar char="§"/>
            </a:pPr>
            <a:r>
              <a:rPr lang="en-US" sz="1400" dirty="0" smtClean="0">
                <a:solidFill>
                  <a:schemeClr val="bg2"/>
                </a:solidFill>
              </a:rPr>
              <a:t>High Photo-statistics</a:t>
            </a:r>
          </a:p>
          <a:p>
            <a:pPr marL="1200150" lvl="2" indent="-285750">
              <a:buFont typeface="Wingdings" charset="2"/>
              <a:buChar char="§"/>
            </a:pPr>
            <a:r>
              <a:rPr lang="en-US" sz="1400" dirty="0" smtClean="0">
                <a:solidFill>
                  <a:schemeClr val="bg2"/>
                </a:solidFill>
              </a:rPr>
              <a:t>Containment</a:t>
            </a:r>
          </a:p>
          <a:p>
            <a:pPr marL="742950" lvl="1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1400" dirty="0" smtClean="0">
                <a:solidFill>
                  <a:schemeClr val="bg2"/>
                </a:solidFill>
              </a:rPr>
              <a:t>Good angular resolution: ≈1 </a:t>
            </a:r>
            <a:r>
              <a:rPr lang="en-US" sz="1400" dirty="0" err="1" smtClean="0">
                <a:solidFill>
                  <a:schemeClr val="bg2"/>
                </a:solidFill>
              </a:rPr>
              <a:t>mrad</a:t>
            </a:r>
            <a:endParaRPr lang="en-US" sz="1400" dirty="0" smtClean="0">
              <a:solidFill>
                <a:schemeClr val="bg2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2. Fight </a:t>
            </a:r>
            <a:r>
              <a:rPr lang="en-US" sz="1600" b="1" dirty="0">
                <a:solidFill>
                  <a:schemeClr val="bg1"/>
                </a:solidFill>
              </a:rPr>
              <a:t>pile-up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400" dirty="0">
                <a:solidFill>
                  <a:schemeClr val="bg2"/>
                </a:solidFill>
              </a:rPr>
              <a:t>Sub-ns timing </a:t>
            </a:r>
            <a:r>
              <a:rPr lang="en-US" sz="1400" dirty="0" smtClean="0">
                <a:solidFill>
                  <a:schemeClr val="bg2"/>
                </a:solidFill>
              </a:rPr>
              <a:t>resolution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63201" y="3486770"/>
            <a:ext cx="61807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1400" dirty="0" smtClean="0">
                <a:solidFill>
                  <a:schemeClr val="bg1"/>
                </a:solidFill>
              </a:rPr>
              <a:t>The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</a:rPr>
              <a:t>material </a:t>
            </a:r>
            <a:r>
              <a:rPr lang="en-US" sz="1400" dirty="0" smtClean="0">
                <a:solidFill>
                  <a:srgbClr val="FFFFFF"/>
                </a:solidFill>
              </a:rPr>
              <a:t>choice</a:t>
            </a:r>
            <a:r>
              <a:rPr lang="en-US" sz="1400" b="1" dirty="0" smtClean="0">
                <a:solidFill>
                  <a:srgbClr val="FFFF00"/>
                </a:solidFill>
              </a:rPr>
              <a:t> </a:t>
            </a:r>
            <a:r>
              <a:rPr lang="en-US" sz="1400" dirty="0" smtClean="0">
                <a:solidFill>
                  <a:srgbClr val="FFFFFF"/>
                </a:solidFill>
              </a:rPr>
              <a:t>fixes </a:t>
            </a:r>
            <a:r>
              <a:rPr lang="en-US" sz="1400" b="1" dirty="0" smtClean="0">
                <a:solidFill>
                  <a:srgbClr val="FFFFFF"/>
                </a:solidFill>
              </a:rPr>
              <a:t>light yield </a:t>
            </a:r>
            <a:r>
              <a:rPr lang="en-US" sz="1400" dirty="0" smtClean="0">
                <a:solidFill>
                  <a:srgbClr val="FFFFFF"/>
                </a:solidFill>
              </a:rPr>
              <a:t>&amp; </a:t>
            </a:r>
            <a:r>
              <a:rPr lang="en-US" sz="1400" b="1" dirty="0" smtClean="0">
                <a:solidFill>
                  <a:srgbClr val="FFFFFF"/>
                </a:solidFill>
              </a:rPr>
              <a:t>time resolution</a:t>
            </a:r>
            <a:r>
              <a:rPr lang="en-US" sz="1400" dirty="0" smtClean="0">
                <a:solidFill>
                  <a:srgbClr val="FFFFFF"/>
                </a:solidFill>
              </a:rPr>
              <a:t>,</a:t>
            </a:r>
            <a:r>
              <a:rPr lang="en-US" sz="1400" b="1" dirty="0" smtClean="0">
                <a:solidFill>
                  <a:srgbClr val="FFFFFF"/>
                </a:solidFill>
              </a:rPr>
              <a:t> </a:t>
            </a:r>
            <a:r>
              <a:rPr lang="en-US" sz="1400" b="1" dirty="0" err="1" smtClean="0">
                <a:solidFill>
                  <a:schemeClr val="accent6"/>
                </a:solidFill>
              </a:rPr>
              <a:t>Moliére</a:t>
            </a:r>
            <a:r>
              <a:rPr lang="en-US" sz="1400" b="1" dirty="0" smtClean="0">
                <a:solidFill>
                  <a:schemeClr val="accent6"/>
                </a:solidFill>
              </a:rPr>
              <a:t> radius </a:t>
            </a:r>
            <a:r>
              <a:rPr lang="en-US" sz="1400" dirty="0" smtClean="0">
                <a:solidFill>
                  <a:srgbClr val="FFFFFF"/>
                </a:solidFill>
              </a:rPr>
              <a:t>&amp; </a:t>
            </a:r>
            <a:r>
              <a:rPr lang="en-US" sz="1400" b="1" i="1" dirty="0" smtClean="0">
                <a:solidFill>
                  <a:srgbClr val="FFFFFF"/>
                </a:solidFill>
              </a:rPr>
              <a:t>X</a:t>
            </a:r>
            <a:r>
              <a:rPr lang="en-US" sz="1400" b="1" baseline="-25000" dirty="0" smtClean="0">
                <a:solidFill>
                  <a:srgbClr val="FFFFFF"/>
                </a:solidFill>
              </a:rPr>
              <a:t>0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1400" dirty="0">
                <a:solidFill>
                  <a:schemeClr val="bg1"/>
                </a:solidFill>
              </a:rPr>
              <a:t>The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rgbClr val="F79646"/>
                </a:solidFill>
              </a:rPr>
              <a:t>Moliére</a:t>
            </a:r>
            <a:r>
              <a:rPr lang="en-US" sz="1400" b="1" dirty="0" smtClean="0">
                <a:solidFill>
                  <a:srgbClr val="F79646"/>
                </a:solidFill>
              </a:rPr>
              <a:t> radius </a:t>
            </a:r>
            <a:r>
              <a:rPr lang="en-US" sz="1400" dirty="0" smtClean="0">
                <a:solidFill>
                  <a:schemeClr val="bg1"/>
                </a:solidFill>
              </a:rPr>
              <a:t>determines </a:t>
            </a:r>
            <a:r>
              <a:rPr lang="en-US" sz="1400" b="1" dirty="0" smtClean="0">
                <a:solidFill>
                  <a:schemeClr val="accent2"/>
                </a:solidFill>
              </a:rPr>
              <a:t>granularity</a:t>
            </a:r>
            <a:endParaRPr lang="is-IS" sz="1400" dirty="0" smtClean="0">
              <a:solidFill>
                <a:srgbClr val="FFFFFF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is-IS" sz="1400" dirty="0">
                <a:solidFill>
                  <a:schemeClr val="bg1"/>
                </a:solidFill>
              </a:rPr>
              <a:t>T</a:t>
            </a:r>
            <a:r>
              <a:rPr lang="is-IS" sz="1400" dirty="0" smtClean="0">
                <a:solidFill>
                  <a:schemeClr val="bg1"/>
                </a:solidFill>
              </a:rPr>
              <a:t>he</a:t>
            </a:r>
            <a:r>
              <a:rPr lang="is-IS" sz="1400" b="1" dirty="0" smtClean="0">
                <a:solidFill>
                  <a:schemeClr val="bg1"/>
                </a:solidFill>
              </a:rPr>
              <a:t> </a:t>
            </a:r>
            <a:r>
              <a:rPr lang="is-IS" sz="1400" b="1" dirty="0">
                <a:solidFill>
                  <a:schemeClr val="accent2"/>
                </a:solidFill>
              </a:rPr>
              <a:t>g</a:t>
            </a:r>
            <a:r>
              <a:rPr lang="is-IS" sz="1400" b="1" dirty="0" smtClean="0">
                <a:solidFill>
                  <a:schemeClr val="accent2"/>
                </a:solidFill>
              </a:rPr>
              <a:t>ranularity</a:t>
            </a:r>
            <a:r>
              <a:rPr lang="is-IS" sz="1400" dirty="0" smtClean="0">
                <a:solidFill>
                  <a:srgbClr val="FFFFFF"/>
                </a:solidFill>
              </a:rPr>
              <a:t> + required a</a:t>
            </a:r>
            <a:r>
              <a:rPr lang="is-IS" sz="1400" b="1" dirty="0" smtClean="0">
                <a:solidFill>
                  <a:srgbClr val="FFFFFF"/>
                </a:solidFill>
              </a:rPr>
              <a:t>ngular resolution</a:t>
            </a:r>
            <a:r>
              <a:rPr lang="is-IS" sz="1400" dirty="0" smtClean="0">
                <a:solidFill>
                  <a:srgbClr val="FFFFFF"/>
                </a:solidFill>
              </a:rPr>
              <a:t>, set the </a:t>
            </a:r>
            <a:r>
              <a:rPr lang="is-IS" sz="1400" b="1" dirty="0" smtClean="0">
                <a:solidFill>
                  <a:srgbClr val="9BBB59"/>
                </a:solidFill>
              </a:rPr>
              <a:t>distance</a:t>
            </a:r>
            <a:r>
              <a:rPr lang="is-IS" sz="1400" dirty="0" smtClean="0">
                <a:solidFill>
                  <a:srgbClr val="9BBB59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from </a:t>
            </a:r>
            <a:r>
              <a:rPr lang="en-US" sz="1400" dirty="0">
                <a:solidFill>
                  <a:schemeClr val="bg1"/>
                </a:solidFill>
              </a:rPr>
              <a:t>the </a:t>
            </a:r>
            <a:r>
              <a:rPr lang="en-US" sz="1400" dirty="0" smtClean="0">
                <a:solidFill>
                  <a:schemeClr val="bg1"/>
                </a:solidFill>
              </a:rPr>
              <a:t>target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is-IS" sz="1400" dirty="0">
                <a:solidFill>
                  <a:srgbClr val="FFFFFF"/>
                </a:solidFill>
              </a:rPr>
              <a:t>G</a:t>
            </a:r>
            <a:r>
              <a:rPr lang="en-US" sz="1400" dirty="0" err="1">
                <a:solidFill>
                  <a:srgbClr val="FFFFFF"/>
                </a:solidFill>
              </a:rPr>
              <a:t>iven</a:t>
            </a:r>
            <a:r>
              <a:rPr lang="en-US" sz="1400" dirty="0">
                <a:solidFill>
                  <a:srgbClr val="FFFFFF"/>
                </a:solidFill>
              </a:rPr>
              <a:t> the </a:t>
            </a:r>
            <a:r>
              <a:rPr lang="en-US" sz="1400" b="1" dirty="0">
                <a:solidFill>
                  <a:schemeClr val="accent3"/>
                </a:solidFill>
              </a:rPr>
              <a:t>distance</a:t>
            </a:r>
            <a:r>
              <a:rPr lang="en-US" sz="1400" dirty="0">
                <a:solidFill>
                  <a:srgbClr val="FFFFFF"/>
                </a:solidFill>
              </a:rPr>
              <a:t>, the lateral </a:t>
            </a:r>
            <a:r>
              <a:rPr lang="en-US" sz="1400" b="1" dirty="0">
                <a:solidFill>
                  <a:schemeClr val="accent4"/>
                </a:solidFill>
              </a:rPr>
              <a:t>size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>
                <a:solidFill>
                  <a:srgbClr val="FFFFFF"/>
                </a:solidFill>
              </a:rPr>
              <a:t>fixes the </a:t>
            </a:r>
            <a:r>
              <a:rPr lang="en-US" sz="1400" b="1" dirty="0">
                <a:solidFill>
                  <a:srgbClr val="FFFFFF"/>
                </a:solidFill>
              </a:rPr>
              <a:t>angular coverage </a:t>
            </a:r>
            <a:r>
              <a:rPr lang="en-US" sz="1400" dirty="0">
                <a:solidFill>
                  <a:srgbClr val="FFFFFF"/>
                </a:solidFill>
              </a:rPr>
              <a:t>(i.e. acceptance</a:t>
            </a:r>
            <a:r>
              <a:rPr lang="en-US" sz="1400" dirty="0" smtClean="0">
                <a:solidFill>
                  <a:srgbClr val="FFFFFF"/>
                </a:solidFill>
              </a:rPr>
              <a:t>)</a:t>
            </a:r>
            <a:endParaRPr lang="en-US" sz="1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But</a:t>
            </a:r>
            <a:r>
              <a:rPr lang="is-IS" sz="1600" dirty="0" smtClean="0">
                <a:solidFill>
                  <a:schemeClr val="bg1"/>
                </a:solidFill>
              </a:rPr>
              <a:t>…</a:t>
            </a:r>
            <a:endParaRPr lang="en-US" sz="1600" dirty="0" smtClean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is-IS" sz="1600" dirty="0" smtClean="0">
                <a:solidFill>
                  <a:schemeClr val="bg1"/>
                </a:solidFill>
              </a:rPr>
              <a:t>…we have to take into account two important constraints: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400" dirty="0" smtClean="0">
                <a:solidFill>
                  <a:schemeClr val="bg1"/>
                </a:solidFill>
              </a:rPr>
              <a:t>The </a:t>
            </a:r>
            <a:r>
              <a:rPr lang="en-US" sz="1400" b="1" dirty="0" smtClean="0">
                <a:solidFill>
                  <a:srgbClr val="4BACC6"/>
                </a:solidFill>
              </a:rPr>
              <a:t>overall</a:t>
            </a:r>
            <a:r>
              <a:rPr lang="en-US" sz="1400" b="1" dirty="0" smtClean="0">
                <a:solidFill>
                  <a:schemeClr val="accent5"/>
                </a:solidFill>
              </a:rPr>
              <a:t> size </a:t>
            </a:r>
            <a:r>
              <a:rPr lang="en-US" sz="1400" dirty="0" smtClean="0">
                <a:solidFill>
                  <a:schemeClr val="bg1"/>
                </a:solidFill>
              </a:rPr>
              <a:t>of the experiment is the hall length (&lt;5 m)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1400" dirty="0" smtClean="0">
                <a:solidFill>
                  <a:srgbClr val="FFFFFF"/>
                </a:solidFill>
              </a:rPr>
              <a:t>Another important bound is the </a:t>
            </a:r>
            <a:r>
              <a:rPr lang="en-US" sz="1400" b="1" dirty="0" smtClean="0">
                <a:solidFill>
                  <a:srgbClr val="4BACC6"/>
                </a:solidFill>
              </a:rPr>
              <a:t>cost</a:t>
            </a:r>
            <a:r>
              <a:rPr lang="en-US" sz="1400" dirty="0" smtClean="0">
                <a:solidFill>
                  <a:srgbClr val="FFFFFF"/>
                </a:solidFill>
              </a:rPr>
              <a:t>, which is driven by the </a:t>
            </a:r>
            <a:r>
              <a:rPr lang="en-US" sz="1400" b="1" dirty="0" smtClean="0">
                <a:solidFill>
                  <a:srgbClr val="FFFF00"/>
                </a:solidFill>
              </a:rPr>
              <a:t>material</a:t>
            </a:r>
            <a:r>
              <a:rPr lang="en-US" sz="1400" dirty="0" smtClean="0">
                <a:solidFill>
                  <a:srgbClr val="FFFFFF"/>
                </a:solidFill>
              </a:rPr>
              <a:t>, </a:t>
            </a:r>
            <a:r>
              <a:rPr lang="en-US" sz="1400" b="1" dirty="0" smtClean="0">
                <a:solidFill>
                  <a:schemeClr val="accent4"/>
                </a:solidFill>
              </a:rPr>
              <a:t>size </a:t>
            </a:r>
            <a:r>
              <a:rPr lang="en-US" sz="1400" dirty="0" smtClean="0">
                <a:solidFill>
                  <a:schemeClr val="bg1"/>
                </a:solidFill>
              </a:rPr>
              <a:t>and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smtClean="0">
                <a:solidFill>
                  <a:schemeClr val="accent2"/>
                </a:solidFill>
              </a:rPr>
              <a:t>granularity</a:t>
            </a:r>
            <a:r>
              <a:rPr lang="en-US" sz="1400" dirty="0" smtClean="0">
                <a:solidFill>
                  <a:schemeClr val="bg1"/>
                </a:solidFill>
              </a:rPr>
              <a:t> (i.e. the number of channels)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143" y="5766100"/>
            <a:ext cx="32749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So the message is “</a:t>
            </a:r>
            <a:r>
              <a:rPr lang="en-US" sz="1600" b="1" dirty="0">
                <a:solidFill>
                  <a:schemeClr val="bg2"/>
                </a:solidFill>
              </a:rPr>
              <a:t>keep it compact!</a:t>
            </a:r>
            <a:r>
              <a:rPr lang="en-US" sz="1600" dirty="0">
                <a:solidFill>
                  <a:schemeClr val="bg2"/>
                </a:solidFill>
              </a:rPr>
              <a:t>”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1013454" y="2206285"/>
            <a:ext cx="4429521" cy="2122178"/>
          </a:xfrm>
          <a:prstGeom prst="straightConnector1">
            <a:avLst/>
          </a:prstGeom>
          <a:ln w="3175" cmpd="sng">
            <a:solidFill>
              <a:schemeClr val="bg2">
                <a:lumMod val="90000"/>
              </a:schemeClr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2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calorimeter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400392" y="1027874"/>
            <a:ext cx="3424087" cy="21553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00"/>
                </a:solidFill>
              </a:rPr>
              <a:t>LYSO(</a:t>
            </a:r>
            <a:r>
              <a:rPr lang="en-US" sz="1600" b="1" dirty="0" err="1" smtClean="0">
                <a:solidFill>
                  <a:srgbClr val="FFFF00"/>
                </a:solidFill>
              </a:rPr>
              <a:t>Ce</a:t>
            </a:r>
            <a:r>
              <a:rPr lang="en-US" sz="1600" b="1" dirty="0" smtClean="0">
                <a:solidFill>
                  <a:srgbClr val="FFFF00"/>
                </a:solidFill>
              </a:rPr>
              <a:t>)</a:t>
            </a:r>
            <a:r>
              <a:rPr lang="en-US" sz="1600" dirty="0" smtClean="0"/>
              <a:t>: high LY, high </a:t>
            </a:r>
            <a:r>
              <a:rPr lang="en-US" sz="1600" dirty="0" smtClean="0">
                <a:latin typeface="Symbol" charset="2"/>
                <a:cs typeface="Symbol" charset="2"/>
              </a:rPr>
              <a:t>r, </a:t>
            </a:r>
            <a:r>
              <a:rPr lang="en-US" sz="1600" dirty="0" smtClean="0">
                <a:cs typeface="Symbol" charset="2"/>
              </a:rPr>
              <a:t>small </a:t>
            </a:r>
            <a:r>
              <a:rPr lang="en-US" sz="1600" i="1" dirty="0" smtClean="0">
                <a:cs typeface="Symbol" charset="2"/>
              </a:rPr>
              <a:t>X</a:t>
            </a:r>
            <a:r>
              <a:rPr lang="en-US" sz="1600" baseline="-25000" dirty="0" smtClean="0">
                <a:cs typeface="Symbol" charset="2"/>
              </a:rPr>
              <a:t>0</a:t>
            </a:r>
            <a:r>
              <a:rPr lang="en-US" sz="1600" dirty="0" smtClean="0">
                <a:cs typeface="Symbol" charset="2"/>
              </a:rPr>
              <a:t> and small </a:t>
            </a:r>
            <a:r>
              <a:rPr lang="en-US" sz="1600" i="1" dirty="0" smtClean="0">
                <a:cs typeface="Symbol" charset="2"/>
              </a:rPr>
              <a:t>R</a:t>
            </a:r>
            <a:r>
              <a:rPr lang="en-US" sz="1600" baseline="-25000" dirty="0" smtClean="0">
                <a:cs typeface="Symbol" charset="2"/>
              </a:rPr>
              <a:t>M</a:t>
            </a:r>
            <a:r>
              <a:rPr lang="en-US" sz="1600" dirty="0" smtClean="0">
                <a:cs typeface="Symbol" charset="2"/>
              </a:rPr>
              <a:t>, </a:t>
            </a:r>
            <a:r>
              <a:rPr lang="en-US" sz="1600" dirty="0" smtClean="0">
                <a:solidFill>
                  <a:srgbClr val="FFFF00"/>
                </a:solidFill>
                <a:cs typeface="Symbol" charset="2"/>
              </a:rPr>
              <a:t>short </a:t>
            </a:r>
            <a:r>
              <a:rPr lang="en-US" sz="16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t</a:t>
            </a:r>
            <a:r>
              <a:rPr lang="en-US" sz="1600" baseline="-25000" dirty="0" err="1" smtClean="0">
                <a:solidFill>
                  <a:srgbClr val="FFFF00"/>
                </a:solidFill>
                <a:cs typeface="Symbol" charset="2"/>
              </a:rPr>
              <a:t>decay</a:t>
            </a:r>
            <a:endParaRPr lang="en-US" sz="1600" baseline="-25000" dirty="0" smtClean="0">
              <a:solidFill>
                <a:srgbClr val="FFFF00"/>
              </a:solidFill>
              <a:cs typeface="Symbol" charset="2"/>
            </a:endParaRPr>
          </a:p>
          <a:p>
            <a:pPr>
              <a:buFont typeface="Wingdings" charset="2"/>
              <a:buChar char="§"/>
            </a:pPr>
            <a:r>
              <a:rPr lang="en-US" sz="1600" dirty="0" smtClean="0"/>
              <a:t>Performance</a:t>
            </a:r>
            <a:r>
              <a:rPr lang="en-US" sz="1600" dirty="0"/>
              <a:t>: </a:t>
            </a:r>
          </a:p>
          <a:p>
            <a:pPr lvl="1"/>
            <a:r>
              <a:rPr lang="en-US" sz="1400" dirty="0">
                <a:solidFill>
                  <a:srgbClr val="FFFF00"/>
                </a:solidFill>
                <a:latin typeface="Symbol" charset="2"/>
                <a:cs typeface="Symbol" charset="2"/>
              </a:rPr>
              <a:t>s</a:t>
            </a:r>
            <a:r>
              <a:rPr lang="en-US" sz="1400" dirty="0">
                <a:solidFill>
                  <a:srgbClr val="FFFF00"/>
                </a:solidFill>
              </a:rPr>
              <a:t>(E)/E =1.1%/√E ⨁ 0.4%/E ⨁1.2%</a:t>
            </a:r>
            <a:r>
              <a:rPr lang="en-US" sz="1400" dirty="0">
                <a:solidFill>
                  <a:srgbClr val="0000FF"/>
                </a:solidFill>
              </a:rPr>
              <a:t>  </a:t>
            </a:r>
            <a:endParaRPr lang="en-US" sz="1000" b="1" dirty="0" smtClean="0">
              <a:solidFill>
                <a:schemeClr val="bg2">
                  <a:lumMod val="90000"/>
                </a:schemeClr>
              </a:solidFill>
            </a:endParaRPr>
          </a:p>
          <a:p>
            <a:pPr lvl="1"/>
            <a:endParaRPr lang="en-US" sz="1600" baseline="-25000" dirty="0" smtClean="0">
              <a:solidFill>
                <a:srgbClr val="FFFF00"/>
              </a:solidFill>
              <a:cs typeface="Symbol" charset="2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rgbClr val="FFFF00"/>
                </a:solidFill>
                <a:cs typeface="Century"/>
              </a:rPr>
              <a:t>BGO</a:t>
            </a:r>
            <a:r>
              <a:rPr lang="en-US" sz="1600" dirty="0" smtClean="0">
                <a:cs typeface="Century"/>
              </a:rPr>
              <a:t>: </a:t>
            </a:r>
            <a:r>
              <a:rPr lang="en-US" sz="1600" dirty="0"/>
              <a:t>high LY, high </a:t>
            </a:r>
            <a:r>
              <a:rPr lang="en-US" sz="1600" dirty="0">
                <a:latin typeface="Symbol" charset="2"/>
                <a:cs typeface="Symbol" charset="2"/>
              </a:rPr>
              <a:t>r, </a:t>
            </a:r>
            <a:r>
              <a:rPr lang="en-US" sz="1600" dirty="0">
                <a:cs typeface="Symbol" charset="2"/>
              </a:rPr>
              <a:t>small </a:t>
            </a:r>
            <a:r>
              <a:rPr lang="en-US" sz="1600" i="1" dirty="0">
                <a:cs typeface="Symbol" charset="2"/>
              </a:rPr>
              <a:t>X</a:t>
            </a:r>
            <a:r>
              <a:rPr lang="en-US" sz="1600" baseline="-25000" dirty="0">
                <a:cs typeface="Symbol" charset="2"/>
              </a:rPr>
              <a:t>0</a:t>
            </a:r>
            <a:r>
              <a:rPr lang="en-US" sz="1600" dirty="0">
                <a:cs typeface="Symbol" charset="2"/>
              </a:rPr>
              <a:t> and </a:t>
            </a:r>
            <a:r>
              <a:rPr lang="en-US" sz="1600" dirty="0" smtClean="0">
                <a:cs typeface="Symbol" charset="2"/>
              </a:rPr>
              <a:t>small </a:t>
            </a:r>
            <a:r>
              <a:rPr lang="en-US" sz="1600" i="1" dirty="0" smtClean="0">
                <a:cs typeface="Symbol" charset="2"/>
              </a:rPr>
              <a:t>R</a:t>
            </a:r>
            <a:r>
              <a:rPr lang="en-US" sz="1600" baseline="-25000" dirty="0" smtClean="0">
                <a:cs typeface="Symbol" charset="2"/>
              </a:rPr>
              <a:t>M</a:t>
            </a:r>
            <a:r>
              <a:rPr lang="en-US" sz="1600" dirty="0">
                <a:cs typeface="Symbol" charset="2"/>
              </a:rPr>
              <a:t>, </a:t>
            </a:r>
            <a:r>
              <a:rPr lang="en-US" sz="1600" dirty="0" smtClean="0">
                <a:solidFill>
                  <a:srgbClr val="FFFF00"/>
                </a:solidFill>
                <a:cs typeface="Symbol" charset="2"/>
              </a:rPr>
              <a:t>long </a:t>
            </a:r>
            <a:r>
              <a:rPr lang="en-US" sz="1600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t</a:t>
            </a:r>
            <a:r>
              <a:rPr lang="en-US" sz="1600" baseline="-25000" dirty="0" err="1" smtClean="0">
                <a:solidFill>
                  <a:srgbClr val="FFFF00"/>
                </a:solidFill>
                <a:cs typeface="Symbol" charset="2"/>
              </a:rPr>
              <a:t>decay</a:t>
            </a:r>
            <a:endParaRPr lang="en-US" sz="1600" dirty="0">
              <a:solidFill>
                <a:srgbClr val="FFFF00"/>
              </a:solidFill>
              <a:cs typeface="Symbol" charset="2"/>
            </a:endParaRPr>
          </a:p>
          <a:p>
            <a:pPr>
              <a:buFont typeface="Wingdings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cs typeface="Symbol" charset="2"/>
              </a:rPr>
              <a:t>Resolution also in 1-2%</a:t>
            </a:r>
            <a:r>
              <a:rPr lang="en-US" sz="1600" dirty="0">
                <a:solidFill>
                  <a:schemeClr val="bg1"/>
                </a:solidFill>
              </a:rPr>
              <a:t>/√</a:t>
            </a:r>
            <a:r>
              <a:rPr lang="en-US" sz="1600" dirty="0" smtClean="0">
                <a:solidFill>
                  <a:schemeClr val="bg1"/>
                </a:solidFill>
              </a:rPr>
              <a:t>E range </a:t>
            </a:r>
            <a:endParaRPr lang="en-US" sz="1600" dirty="0" smtClean="0">
              <a:solidFill>
                <a:schemeClr val="bg1"/>
              </a:solidFill>
              <a:cs typeface="Century"/>
            </a:endParaRPr>
          </a:p>
        </p:txBody>
      </p:sp>
      <p:pic>
        <p:nvPicPr>
          <p:cNvPr id="9" name="Picture 8" descr="Schermata 2014-02-23 alle 16.05.0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399" y="714139"/>
            <a:ext cx="5243991" cy="264170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5771" y="2885435"/>
            <a:ext cx="5040176" cy="18850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5771" y="1534835"/>
            <a:ext cx="5040176" cy="188502"/>
          </a:xfrm>
          <a:prstGeom prst="rect">
            <a:avLst/>
          </a:prstGeom>
          <a:noFill/>
          <a:ln>
            <a:solidFill>
              <a:srgbClr val="F7964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FA8-4BAC-ED4B-B1A1-3C94AC2947CA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6398" y="3368998"/>
            <a:ext cx="4866391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Small </a:t>
            </a:r>
            <a:r>
              <a:rPr lang="en-US" sz="1600" dirty="0" err="1" smtClean="0">
                <a:solidFill>
                  <a:srgbClr val="FFFFFF"/>
                </a:solidFill>
              </a:rPr>
              <a:t>Moliére</a:t>
            </a:r>
            <a:r>
              <a:rPr lang="en-US" sz="1600" dirty="0" smtClean="0">
                <a:solidFill>
                  <a:srgbClr val="FFFFFF"/>
                </a:solidFill>
              </a:rPr>
              <a:t> radius and high light yield: </a:t>
            </a:r>
          </a:p>
          <a:p>
            <a:pPr>
              <a:spcAft>
                <a:spcPts val="600"/>
              </a:spcAft>
            </a:pPr>
            <a:r>
              <a:rPr lang="en-US" sz="1600" b="1" dirty="0" smtClean="0">
                <a:solidFill>
                  <a:srgbClr val="FFFFFF"/>
                </a:solidFill>
              </a:rPr>
              <a:t>LYSO</a:t>
            </a:r>
            <a:r>
              <a:rPr lang="en-US" sz="1600" dirty="0" smtClean="0">
                <a:solidFill>
                  <a:srgbClr val="FFFFFF"/>
                </a:solidFill>
              </a:rPr>
              <a:t> and </a:t>
            </a:r>
            <a:r>
              <a:rPr lang="en-US" sz="1600" b="1" dirty="0" smtClean="0">
                <a:solidFill>
                  <a:srgbClr val="FFFFFF"/>
                </a:solidFill>
              </a:rPr>
              <a:t>BGO</a:t>
            </a:r>
            <a:endParaRPr lang="en-US" sz="1600" b="1" dirty="0">
              <a:solidFill>
                <a:srgbClr val="FFFFFF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600" b="1" dirty="0" smtClean="0">
                <a:solidFill>
                  <a:srgbClr val="FFFFFF"/>
                </a:solidFill>
              </a:rPr>
              <a:t>Granularity ≈</a:t>
            </a:r>
            <a:r>
              <a:rPr lang="en-US" sz="1600" b="1" i="1" dirty="0" smtClean="0">
                <a:solidFill>
                  <a:srgbClr val="FFFFFF"/>
                </a:solidFill>
              </a:rPr>
              <a:t>R</a:t>
            </a:r>
            <a:r>
              <a:rPr lang="en-US" sz="1600" b="1" baseline="-25000" dirty="0" smtClean="0">
                <a:solidFill>
                  <a:srgbClr val="FFFFFF"/>
                </a:solidFill>
              </a:rPr>
              <a:t>M</a:t>
            </a:r>
            <a:r>
              <a:rPr lang="en-US" sz="1600" b="1" dirty="0" smtClean="0">
                <a:solidFill>
                  <a:srgbClr val="FFFFFF"/>
                </a:solidFill>
              </a:rPr>
              <a:t> </a:t>
            </a:r>
            <a:r>
              <a:rPr lang="it-IT" sz="1600" dirty="0">
                <a:solidFill>
                  <a:srgbClr val="FFFFFF"/>
                </a:solidFill>
                <a:sym typeface="Symbol"/>
              </a:rPr>
              <a:t> 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 2 cm</a:t>
            </a:r>
            <a:endParaRPr lang="en-US" sz="1600" b="1" dirty="0" smtClean="0">
              <a:solidFill>
                <a:srgbClr val="FFFFFF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1600" dirty="0">
                <a:solidFill>
                  <a:srgbClr val="FFFFFF"/>
                </a:solidFill>
                <a:sym typeface="Symbol"/>
              </a:rPr>
              <a:t>a</a:t>
            </a:r>
            <a:r>
              <a:rPr lang="en-US" sz="1600" dirty="0" smtClean="0">
                <a:solidFill>
                  <a:srgbClr val="FFFFFF"/>
                </a:solidFill>
                <a:sym typeface="Symbol"/>
              </a:rPr>
              <a:t>=2 cm 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 </a:t>
            </a:r>
            <a:r>
              <a:rPr lang="it-IT" sz="1600" b="1" dirty="0" err="1" smtClean="0">
                <a:solidFill>
                  <a:srgbClr val="FFFFFF"/>
                </a:solidFill>
                <a:sym typeface="Symbol"/>
              </a:rPr>
              <a:t>p</a:t>
            </a:r>
            <a:r>
              <a:rPr lang="en-US" sz="1600" b="1" dirty="0" err="1" smtClean="0">
                <a:solidFill>
                  <a:srgbClr val="FFFFFF"/>
                </a:solidFill>
              </a:rPr>
              <a:t>oint</a:t>
            </a:r>
            <a:r>
              <a:rPr lang="en-US" sz="1600" b="1" dirty="0" smtClean="0">
                <a:solidFill>
                  <a:srgbClr val="FFFFFF"/>
                </a:solidFill>
              </a:rPr>
              <a:t> resolution</a:t>
            </a:r>
            <a:r>
              <a:rPr lang="en-US" sz="1600" dirty="0" smtClean="0">
                <a:solidFill>
                  <a:srgbClr val="FFFFFF"/>
                </a:solidFill>
              </a:rPr>
              <a:t>: 2 cm/√12=6 mm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1600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s</a:t>
            </a:r>
            <a:r>
              <a:rPr lang="en-US" sz="1600" baseline="-25000" dirty="0" err="1" smtClean="0">
                <a:solidFill>
                  <a:srgbClr val="FFFFFF"/>
                </a:solidFill>
              </a:rPr>
              <a:t>point</a:t>
            </a:r>
            <a:r>
              <a:rPr lang="en-US" sz="1600" dirty="0" smtClean="0">
                <a:solidFill>
                  <a:srgbClr val="FFFFFF"/>
                </a:solidFill>
              </a:rPr>
              <a:t>=6 mm 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 1 </a:t>
            </a:r>
            <a:r>
              <a:rPr lang="it-IT" sz="1600" dirty="0" err="1" smtClean="0">
                <a:solidFill>
                  <a:srgbClr val="FFFFFF"/>
                </a:solidFill>
                <a:sym typeface="Symbol"/>
              </a:rPr>
              <a:t>mrad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 </a:t>
            </a:r>
            <a:r>
              <a:rPr lang="it-IT" sz="1600" dirty="0" err="1" smtClean="0">
                <a:solidFill>
                  <a:srgbClr val="FFFFFF"/>
                </a:solidFill>
                <a:sym typeface="Symbol"/>
              </a:rPr>
              <a:t>at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 </a:t>
            </a:r>
            <a:r>
              <a:rPr lang="en-US" sz="1600" dirty="0" smtClean="0">
                <a:solidFill>
                  <a:srgbClr val="FFFFFF"/>
                </a:solidFill>
              </a:rPr>
              <a:t>6 m </a:t>
            </a:r>
            <a:r>
              <a:rPr lang="en-US" sz="1600" b="1" dirty="0" smtClean="0">
                <a:solidFill>
                  <a:srgbClr val="FFFFFF"/>
                </a:solidFill>
              </a:rPr>
              <a:t>distance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 </a:t>
            </a:r>
            <a:r>
              <a:rPr lang="it-IT" sz="1600" dirty="0" err="1" smtClean="0">
                <a:solidFill>
                  <a:srgbClr val="FFFFFF"/>
                </a:solidFill>
                <a:sym typeface="Symbol"/>
              </a:rPr>
              <a:t>too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 </a:t>
            </a:r>
            <a:r>
              <a:rPr lang="it-IT" sz="1600" dirty="0" err="1" smtClean="0">
                <a:solidFill>
                  <a:srgbClr val="FFFFFF"/>
                </a:solidFill>
                <a:sym typeface="Symbol"/>
              </a:rPr>
              <a:t>much</a:t>
            </a:r>
            <a:r>
              <a:rPr lang="it-IT" sz="1600" dirty="0" smtClean="0">
                <a:solidFill>
                  <a:srgbClr val="FFFFFF"/>
                </a:solidFill>
                <a:sym typeface="Symbol"/>
              </a:rPr>
              <a:t>!</a:t>
            </a:r>
            <a:endParaRPr lang="it-IT" sz="1600" dirty="0">
              <a:solidFill>
                <a:srgbClr val="FFFFFF"/>
              </a:solidFill>
              <a:sym typeface="Symbol"/>
            </a:endParaRPr>
          </a:p>
          <a:p>
            <a:r>
              <a:rPr lang="it-IT" sz="1600" dirty="0" err="1" smtClean="0">
                <a:solidFill>
                  <a:srgbClr val="FFFF00"/>
                </a:solidFill>
                <a:sym typeface="Symbol"/>
              </a:rPr>
              <a:t>But</a:t>
            </a:r>
            <a:r>
              <a:rPr lang="is-IS" sz="1600" dirty="0" smtClean="0">
                <a:solidFill>
                  <a:srgbClr val="FFFF00"/>
                </a:solidFill>
                <a:sym typeface="Symbol"/>
              </a:rPr>
              <a:t>… 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rgbClr val="FFFF00"/>
                </a:solidFill>
                <a:sym typeface="Symbol"/>
              </a:rPr>
              <a:t>...we have </a:t>
            </a:r>
            <a:r>
              <a:rPr lang="is-IS" sz="1400" b="1" dirty="0" smtClean="0">
                <a:solidFill>
                  <a:srgbClr val="FFFF00"/>
                </a:solidFill>
                <a:sym typeface="Symbol"/>
              </a:rPr>
              <a:t>clusters</a:t>
            </a:r>
            <a:r>
              <a:rPr lang="is-IS" sz="1400" dirty="0" smtClean="0">
                <a:solidFill>
                  <a:srgbClr val="FFFF00"/>
                </a:solidFill>
                <a:sym typeface="Symbol"/>
              </a:rPr>
              <a:t>! </a:t>
            </a:r>
          </a:p>
          <a:p>
            <a:pPr marL="285750" indent="-285750">
              <a:buFont typeface="Wingdings" charset="2"/>
              <a:buChar char="§"/>
            </a:pPr>
            <a:r>
              <a:rPr lang="is-IS" sz="1400" dirty="0" smtClean="0">
                <a:solidFill>
                  <a:srgbClr val="FFFFFF"/>
                </a:solidFill>
                <a:sym typeface="Symbol"/>
              </a:rPr>
              <a:t>Center of gravity should have a better resolution</a:t>
            </a:r>
          </a:p>
          <a:p>
            <a:pPr marL="285750" indent="-285750">
              <a:buFont typeface="Wingdings" charset="2"/>
              <a:buChar char="§"/>
            </a:pPr>
            <a:r>
              <a:rPr lang="is-IS" sz="1400" dirty="0">
                <a:solidFill>
                  <a:srgbClr val="FFFFFF"/>
                </a:solidFill>
                <a:sym typeface="Symbol"/>
              </a:rPr>
              <a:t>M</a:t>
            </a:r>
            <a:r>
              <a:rPr lang="is-IS" sz="1400" dirty="0" smtClean="0">
                <a:solidFill>
                  <a:srgbClr val="FFFFFF"/>
                </a:solidFill>
                <a:sym typeface="Symbol"/>
              </a:rPr>
              <a:t>ost of the energy will be in a single crystal, pulling the cog towards the center of the most energetic one)</a:t>
            </a:r>
            <a:endParaRPr lang="en-US" sz="1400" dirty="0" smtClean="0">
              <a:solidFill>
                <a:srgbClr val="FFFF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1353" y="3670549"/>
            <a:ext cx="1545939" cy="13152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29601" y="5140437"/>
            <a:ext cx="3857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Results with a Geant4 </a:t>
            </a:r>
            <a:r>
              <a:rPr lang="en-US" sz="1400" dirty="0" smtClean="0">
                <a:solidFill>
                  <a:schemeClr val="bg1"/>
                </a:solidFill>
              </a:rPr>
              <a:t>“photon gun”, </a:t>
            </a:r>
            <a:r>
              <a:rPr lang="en-US" sz="1400" dirty="0" smtClean="0">
                <a:solidFill>
                  <a:srgbClr val="FFFFFF"/>
                </a:solidFill>
              </a:rPr>
              <a:t>E=500 MeV</a:t>
            </a:r>
          </a:p>
          <a:p>
            <a:r>
              <a:rPr lang="en-US" sz="1400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s</a:t>
            </a:r>
            <a:r>
              <a:rPr lang="en-US" sz="1400" baseline="-25000" dirty="0" smtClean="0">
                <a:solidFill>
                  <a:srgbClr val="FFFF00"/>
                </a:solidFill>
              </a:rPr>
              <a:t>cluster</a:t>
            </a:r>
            <a:r>
              <a:rPr lang="en-US" sz="1400" dirty="0" smtClean="0">
                <a:solidFill>
                  <a:srgbClr val="FFFF00"/>
                </a:solidFill>
              </a:rPr>
              <a:t>≈4.5 mm (including the systematic shift), better than 6 mm</a:t>
            </a: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3134" y="3613619"/>
            <a:ext cx="1979222" cy="150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4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shot 2015-01-19 11.41.0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7177" y="945553"/>
            <a:ext cx="3654671" cy="2511129"/>
          </a:xfrm>
          <a:prstGeom prst="rect">
            <a:avLst/>
          </a:prstGeom>
        </p:spPr>
      </p:pic>
      <p:pic>
        <p:nvPicPr>
          <p:cNvPr id="10" name="Picture 9" descr="Screenshot 2015-01-19 11.37.37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211" y="945553"/>
            <a:ext cx="3684232" cy="24822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01334" y="2231421"/>
            <a:ext cx="245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energy dependence of response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695060" y="2508420"/>
            <a:ext cx="245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Longitudinal leakage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Longitudinal containment</a:t>
            </a:r>
            <a:endParaRPr lang="en-US" sz="2800" dirty="0"/>
          </a:p>
        </p:txBody>
      </p:sp>
      <p:pic>
        <p:nvPicPr>
          <p:cNvPr id="7" name="Picture 6" descr="Screenshot 2015-01-19 11.34.10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533" y="3550882"/>
            <a:ext cx="3666878" cy="2487834"/>
          </a:xfrm>
          <a:prstGeom prst="rect">
            <a:avLst/>
          </a:prstGeom>
        </p:spPr>
      </p:pic>
      <p:pic>
        <p:nvPicPr>
          <p:cNvPr id="8" name="Picture 7" descr="Screenshot 2015-01-19 11.32.03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211" y="3550882"/>
            <a:ext cx="3673795" cy="2487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1418" y="581159"/>
            <a:ext cx="368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79646"/>
                </a:solidFill>
              </a:rPr>
              <a:t>15 cm long crystals (13.2 </a:t>
            </a:r>
            <a:r>
              <a:rPr lang="en-US" i="1" dirty="0" smtClean="0">
                <a:solidFill>
                  <a:srgbClr val="F79646"/>
                </a:solidFill>
              </a:rPr>
              <a:t>X</a:t>
            </a:r>
            <a:r>
              <a:rPr lang="en-US" baseline="-25000" dirty="0" smtClean="0">
                <a:solidFill>
                  <a:srgbClr val="F79646"/>
                </a:solidFill>
              </a:rPr>
              <a:t>0</a:t>
            </a:r>
            <a:r>
              <a:rPr lang="en-US" dirty="0" smtClean="0">
                <a:solidFill>
                  <a:srgbClr val="F79646"/>
                </a:solidFill>
              </a:rPr>
              <a:t>)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19384" y="586992"/>
            <a:ext cx="3536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79646"/>
                </a:solidFill>
              </a:rPr>
              <a:t>20 cm long </a:t>
            </a:r>
            <a:r>
              <a:rPr lang="en-US" dirty="0">
                <a:solidFill>
                  <a:srgbClr val="F79646"/>
                </a:solidFill>
              </a:rPr>
              <a:t>crystals </a:t>
            </a:r>
            <a:r>
              <a:rPr lang="en-US" dirty="0" smtClean="0">
                <a:solidFill>
                  <a:srgbClr val="F79646"/>
                </a:solidFill>
              </a:rPr>
              <a:t>(17.5 </a:t>
            </a:r>
            <a:r>
              <a:rPr lang="en-US" i="1" dirty="0" smtClean="0">
                <a:solidFill>
                  <a:srgbClr val="F79646"/>
                </a:solidFill>
              </a:rPr>
              <a:t>X</a:t>
            </a:r>
            <a:r>
              <a:rPr lang="en-US" baseline="-25000" dirty="0" smtClean="0">
                <a:solidFill>
                  <a:srgbClr val="F79646"/>
                </a:solidFill>
              </a:rPr>
              <a:t>0</a:t>
            </a:r>
            <a:r>
              <a:rPr lang="en-US" dirty="0">
                <a:solidFill>
                  <a:srgbClr val="F79646"/>
                </a:solidFill>
              </a:rPr>
              <a:t>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FA8-4BAC-ED4B-B1A1-3C94AC2947CA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79881" y="4388144"/>
            <a:ext cx="2263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 energy scaling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7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Signal acceptance in calorimeter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68</a:t>
            </a:fld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00" y="606502"/>
            <a:ext cx="6870024" cy="250348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94314" y="1178626"/>
            <a:ext cx="20825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EEECE1"/>
                </a:solidFill>
              </a:rPr>
              <a:t>Calorimeter hole: </a:t>
            </a:r>
          </a:p>
          <a:p>
            <a:r>
              <a:rPr lang="en-US" sz="1600" dirty="0" smtClean="0">
                <a:solidFill>
                  <a:srgbClr val="EEECE1"/>
                </a:solidFill>
              </a:rPr>
              <a:t>20 </a:t>
            </a:r>
            <a:r>
              <a:rPr lang="en-US" sz="1600" dirty="0" err="1" smtClean="0">
                <a:solidFill>
                  <a:srgbClr val="EEECE1"/>
                </a:solidFill>
              </a:rPr>
              <a:t>mrad</a:t>
            </a:r>
            <a:endParaRPr lang="en-US" sz="1600" dirty="0" smtClean="0">
              <a:solidFill>
                <a:srgbClr val="EEECE1"/>
              </a:solidFill>
            </a:endParaRPr>
          </a:p>
          <a:p>
            <a:endParaRPr lang="en-US" sz="1600" dirty="0" smtClean="0">
              <a:solidFill>
                <a:srgbClr val="EEECE1"/>
              </a:solidFill>
            </a:endParaRPr>
          </a:p>
          <a:p>
            <a:r>
              <a:rPr lang="en-US" sz="1600" dirty="0" err="1" smtClean="0">
                <a:solidFill>
                  <a:srgbClr val="EEECE1"/>
                </a:solidFill>
                <a:latin typeface="Symbol" charset="2"/>
                <a:cs typeface="Symbol" charset="2"/>
              </a:rPr>
              <a:t>q</a:t>
            </a:r>
            <a:r>
              <a:rPr lang="en-US" sz="1600" baseline="-25000" dirty="0" err="1" smtClean="0">
                <a:solidFill>
                  <a:srgbClr val="EEECE1"/>
                </a:solidFill>
              </a:rPr>
              <a:t>max</a:t>
            </a:r>
            <a:r>
              <a:rPr lang="en-US" sz="1600" dirty="0" smtClean="0">
                <a:solidFill>
                  <a:srgbClr val="EEECE1"/>
                </a:solidFill>
              </a:rPr>
              <a:t>=65, 75, 83 </a:t>
            </a:r>
            <a:r>
              <a:rPr lang="en-US" sz="1600" dirty="0" err="1" smtClean="0">
                <a:solidFill>
                  <a:srgbClr val="EEECE1"/>
                </a:solidFill>
              </a:rPr>
              <a:t>mrad</a:t>
            </a:r>
            <a:endParaRPr lang="en-US" sz="1600" dirty="0" smtClean="0">
              <a:solidFill>
                <a:srgbClr val="EEECE1"/>
              </a:solidFill>
            </a:endParaRPr>
          </a:p>
          <a:p>
            <a:r>
              <a:rPr lang="en-US" sz="1600" dirty="0">
                <a:solidFill>
                  <a:srgbClr val="EEECE1"/>
                </a:solidFill>
              </a:rPr>
              <a:t>f</a:t>
            </a:r>
            <a:r>
              <a:rPr lang="en-US" sz="1600" dirty="0" smtClean="0">
                <a:solidFill>
                  <a:srgbClr val="EEECE1"/>
                </a:solidFill>
              </a:rPr>
              <a:t>rom 58% to 65% acceptance</a:t>
            </a:r>
          </a:p>
          <a:p>
            <a:endParaRPr lang="en-US" sz="1600" dirty="0" smtClean="0">
              <a:solidFill>
                <a:srgbClr val="EEECE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600" y="3332261"/>
            <a:ext cx="4382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But wait! What about the </a:t>
            </a:r>
            <a:r>
              <a:rPr lang="en-US" sz="2000" b="1" dirty="0" smtClean="0">
                <a:solidFill>
                  <a:srgbClr val="FFFF00"/>
                </a:solidFill>
              </a:rPr>
              <a:t>backgrounds</a:t>
            </a:r>
            <a:r>
              <a:rPr lang="en-US" sz="2000" dirty="0" smtClean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85243" y="3879217"/>
            <a:ext cx="1374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2">
                    <a:lumMod val="90000"/>
                  </a:schemeClr>
                </a:solidFill>
              </a:rPr>
              <a:t>Calorimeter</a:t>
            </a:r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9860" y="4127931"/>
            <a:ext cx="1398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Target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562037" y="3436282"/>
            <a:ext cx="6941584" cy="1261623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62037" y="4565101"/>
            <a:ext cx="6941584" cy="132803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99860" y="4127931"/>
            <a:ext cx="78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Target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484892" y="3436282"/>
            <a:ext cx="284144" cy="1128820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199860" y="4697904"/>
            <a:ext cx="8750439" cy="0"/>
          </a:xfrm>
          <a:prstGeom prst="line">
            <a:avLst/>
          </a:prstGeom>
          <a:ln w="9525" cmpd="sng">
            <a:solidFill>
              <a:srgbClr val="FFFFFF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227689" y="4520727"/>
            <a:ext cx="284144" cy="343179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510774" y="4816940"/>
            <a:ext cx="284144" cy="1128820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7999318" y="4863906"/>
            <a:ext cx="1374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2">
                    <a:lumMod val="90000"/>
                  </a:schemeClr>
                </a:solidFill>
              </a:rPr>
              <a:t>Small angle</a:t>
            </a:r>
            <a:endParaRPr lang="en-GB" sz="1200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99600" y="4697904"/>
            <a:ext cx="407400" cy="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31900" y="4709206"/>
            <a:ext cx="6977892" cy="123655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31900" y="4731879"/>
            <a:ext cx="6978874" cy="85061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28837" y="4615776"/>
            <a:ext cx="0" cy="214299"/>
          </a:xfrm>
          <a:prstGeom prst="line">
            <a:avLst/>
          </a:prstGeom>
          <a:ln>
            <a:solidFill>
              <a:srgbClr val="939393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663381" y="1188151"/>
            <a:ext cx="0" cy="1662676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3775075" y="1184976"/>
            <a:ext cx="888306" cy="0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45906" y="1285875"/>
            <a:ext cx="0" cy="1599877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3775075" y="1285875"/>
            <a:ext cx="770831" cy="0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035820" y="2330450"/>
            <a:ext cx="0" cy="520377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34220" y="2168525"/>
            <a:ext cx="0" cy="682302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613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Calorimeter 2</a:t>
            </a:r>
            <a:r>
              <a:rPr lang="en-GB" sz="2800" dirty="0" smtClean="0">
                <a:latin typeface="Symbol" charset="2"/>
                <a:cs typeface="Symbol" charset="2"/>
              </a:rPr>
              <a:t>g</a:t>
            </a:r>
            <a:r>
              <a:rPr lang="en-GB" sz="2800" dirty="0" smtClean="0"/>
              <a:t> and 3</a:t>
            </a:r>
            <a:r>
              <a:rPr lang="en-GB" sz="2800" dirty="0" smtClean="0">
                <a:latin typeface="Symbol" charset="2"/>
                <a:cs typeface="Symbol" charset="2"/>
              </a:rPr>
              <a:t>g</a:t>
            </a:r>
            <a:r>
              <a:rPr lang="en-GB" sz="2800" dirty="0" smtClean="0"/>
              <a:t> backgrounds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246463"/>
            <a:ext cx="1375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Region 1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&lt;20 </a:t>
            </a:r>
            <a:r>
              <a:rPr lang="en-GB" dirty="0" err="1">
                <a:solidFill>
                  <a:srgbClr val="FF0000"/>
                </a:solidFill>
              </a:rPr>
              <a:t>mrad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  <a:latin typeface="Symbol" charset="2"/>
              <a:cs typeface="Symbol" charset="2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Calibri"/>
                <a:cs typeface="Calibri"/>
              </a:rPr>
              <a:t>Region 3</a:t>
            </a:r>
          </a:p>
          <a:p>
            <a:r>
              <a:rPr lang="en-GB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q</a:t>
            </a:r>
            <a:r>
              <a:rPr lang="en-GB" dirty="0">
                <a:solidFill>
                  <a:srgbClr val="FF0000"/>
                </a:solidFill>
              </a:rPr>
              <a:t>&gt;</a:t>
            </a:r>
            <a:r>
              <a:rPr lang="en-GB" dirty="0" smtClean="0">
                <a:solidFill>
                  <a:srgbClr val="FF0000"/>
                </a:solidFill>
              </a:rPr>
              <a:t>75 </a:t>
            </a:r>
            <a:r>
              <a:rPr lang="en-GB" dirty="0" err="1" smtClean="0">
                <a:solidFill>
                  <a:srgbClr val="FF0000"/>
                </a:solidFill>
              </a:rPr>
              <a:t>mrad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18" y="4808768"/>
            <a:ext cx="2742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6EFF66"/>
                </a:solidFill>
              </a:rPr>
              <a:t>Recoil </a:t>
            </a:r>
            <a:r>
              <a:rPr lang="en-GB" b="1" dirty="0" smtClean="0">
                <a:solidFill>
                  <a:srgbClr val="6EFF66"/>
                </a:solidFill>
                <a:latin typeface="Symbol" charset="2"/>
                <a:cs typeface="Symbol" charset="2"/>
              </a:rPr>
              <a:t>g</a:t>
            </a:r>
            <a:r>
              <a:rPr lang="en-GB" b="1" dirty="0" smtClean="0">
                <a:solidFill>
                  <a:srgbClr val="6EFF66"/>
                </a:solidFill>
              </a:rPr>
              <a:t> definition:</a:t>
            </a:r>
            <a:endParaRPr lang="en-GB" b="1" dirty="0">
              <a:solidFill>
                <a:srgbClr val="6EFF66"/>
              </a:solidFill>
            </a:endParaRPr>
          </a:p>
          <a:p>
            <a:r>
              <a:rPr lang="en-GB" dirty="0" smtClean="0">
                <a:solidFill>
                  <a:srgbClr val="6EFF66"/>
                </a:solidFill>
              </a:rPr>
              <a:t>10 MeV  &lt; E &lt; 400 MeV</a:t>
            </a:r>
          </a:p>
          <a:p>
            <a:r>
              <a:rPr lang="en-GB" dirty="0" smtClean="0">
                <a:solidFill>
                  <a:srgbClr val="6EFF66"/>
                </a:solidFill>
              </a:rPr>
              <a:t>30 </a:t>
            </a:r>
            <a:r>
              <a:rPr lang="en-GB" dirty="0" err="1" smtClean="0">
                <a:solidFill>
                  <a:srgbClr val="6EFF66"/>
                </a:solidFill>
              </a:rPr>
              <a:t>mrad</a:t>
            </a:r>
            <a:r>
              <a:rPr lang="en-GB" dirty="0" smtClean="0">
                <a:solidFill>
                  <a:srgbClr val="6EFF66"/>
                </a:solidFill>
              </a:rPr>
              <a:t> &lt; </a:t>
            </a:r>
            <a:r>
              <a:rPr lang="en-GB" dirty="0" smtClean="0">
                <a:solidFill>
                  <a:srgbClr val="6EFF66"/>
                </a:solidFill>
                <a:latin typeface="Symbol" charset="2"/>
                <a:cs typeface="Symbol" charset="2"/>
              </a:rPr>
              <a:t>q &lt; </a:t>
            </a:r>
            <a:r>
              <a:rPr lang="en-GB" dirty="0" smtClean="0">
                <a:solidFill>
                  <a:srgbClr val="6EFF66"/>
                </a:solidFill>
              </a:rPr>
              <a:t>65 </a:t>
            </a:r>
            <a:r>
              <a:rPr lang="en-GB" dirty="0" err="1" smtClean="0">
                <a:solidFill>
                  <a:srgbClr val="6EFF66"/>
                </a:solidFill>
              </a:rPr>
              <a:t>mrad</a:t>
            </a:r>
            <a:endParaRPr lang="en-GB" dirty="0" smtClean="0">
              <a:solidFill>
                <a:srgbClr val="6EFF66"/>
              </a:solidFill>
            </a:endParaRPr>
          </a:p>
        </p:txBody>
      </p:sp>
      <p:pic>
        <p:nvPicPr>
          <p:cNvPr id="17" name="Picture 16" descr="Screenshot 2016-01-14 12.36.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433" y="976136"/>
            <a:ext cx="2780883" cy="21851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41679" y="3177680"/>
            <a:ext cx="1125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No 2</a:t>
            </a:r>
            <a:r>
              <a:rPr lang="en-US" sz="14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g</a:t>
            </a:r>
            <a:r>
              <a:rPr lang="en-US" sz="1400" dirty="0" smtClean="0">
                <a:solidFill>
                  <a:schemeClr val="bg1"/>
                </a:solidFill>
              </a:rPr>
              <a:t> events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8" name="Picture 17" descr="Screenshot 2016-01-14 12.45.3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433" y="3569785"/>
            <a:ext cx="2753974" cy="19421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42522" y="1145391"/>
            <a:ext cx="417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1+2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78162" y="1145391"/>
            <a:ext cx="417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2+3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52795" y="2266265"/>
            <a:ext cx="571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1+2+</a:t>
            </a:r>
            <a:r>
              <a:rPr lang="en-US" sz="1200" dirty="0">
                <a:solidFill>
                  <a:srgbClr val="FF0000"/>
                </a:solidFill>
              </a:rPr>
              <a:t>3</a:t>
            </a:r>
            <a:endParaRPr lang="en-US" sz="1200" dirty="0" smtClean="0">
              <a:solidFill>
                <a:srgbClr val="FF0000"/>
              </a:solidFill>
            </a:endParaRPr>
          </a:p>
        </p:txBody>
      </p: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1429300" y="968869"/>
            <a:ext cx="3675387" cy="3681204"/>
            <a:chOff x="1431572" y="390101"/>
            <a:chExt cx="4891941" cy="4899682"/>
          </a:xfrm>
        </p:grpSpPr>
        <p:pic>
          <p:nvPicPr>
            <p:cNvPr id="6" name="Picture 5" descr="Screenshot 2016-01-08 10.19.24.pn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233" t="8239" r="6866" b="10073"/>
            <a:stretch/>
          </p:blipFill>
          <p:spPr>
            <a:xfrm>
              <a:off x="1464715" y="644318"/>
              <a:ext cx="4811807" cy="4512168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2032545" y="1005369"/>
              <a:ext cx="3688273" cy="3688273"/>
              <a:chOff x="3262330" y="1087042"/>
              <a:chExt cx="5400000" cy="540000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5260641" y="3052353"/>
                <a:ext cx="1440000" cy="144000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903175" y="2681603"/>
                <a:ext cx="2160000" cy="2160000"/>
              </a:xfrm>
              <a:prstGeom prst="ellipse">
                <a:avLst/>
              </a:prstGeom>
              <a:noFill/>
              <a:ln w="25400">
                <a:solidFill>
                  <a:srgbClr val="6EFF66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262330" y="1087042"/>
                <a:ext cx="5400000" cy="540000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779778" y="3596284"/>
                <a:ext cx="360000" cy="360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627940" y="1415591"/>
                <a:ext cx="4680000" cy="4680000"/>
              </a:xfrm>
              <a:prstGeom prst="ellipse">
                <a:avLst/>
              </a:prstGeom>
              <a:noFill/>
              <a:ln w="25400">
                <a:solidFill>
                  <a:srgbClr val="6EFF66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3883907" y="2595768"/>
              <a:ext cx="3666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</a:rPr>
                <a:t>1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03007" y="1339552"/>
              <a:ext cx="488021" cy="696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</a:rPr>
                <a:t>3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19310" y="2441880"/>
              <a:ext cx="488021" cy="696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</a:rPr>
                <a:t>2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431572" y="390101"/>
              <a:ext cx="4891941" cy="4899682"/>
            </a:xfrm>
            <a:prstGeom prst="ellipse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114859" y="2263873"/>
            <a:ext cx="442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8064A2"/>
                </a:solidFill>
              </a:rPr>
              <a:t>L</a:t>
            </a:r>
            <a:r>
              <a:rPr lang="en-US" sz="1200" dirty="0" smtClean="0">
                <a:solidFill>
                  <a:srgbClr val="8064A2"/>
                </a:solidFill>
              </a:rPr>
              <a:t>ost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46270" y="5511935"/>
            <a:ext cx="1818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Per-mil 3</a:t>
            </a:r>
            <a:r>
              <a:rPr lang="en-US" sz="14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g</a:t>
            </a:r>
            <a:r>
              <a:rPr lang="en-US" sz="1400" dirty="0" smtClean="0">
                <a:solidFill>
                  <a:schemeClr val="bg1"/>
                </a:solidFill>
              </a:rPr>
              <a:t> background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05958" y="600132"/>
            <a:ext cx="1319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accent4"/>
                </a:solidFill>
                <a:latin typeface="Calibri"/>
                <a:cs typeface="Calibri"/>
              </a:rPr>
              <a:t>Lost</a:t>
            </a:r>
          </a:p>
          <a:p>
            <a:r>
              <a:rPr lang="en-GB" dirty="0" smtClean="0">
                <a:solidFill>
                  <a:schemeClr val="accent4"/>
                </a:solidFill>
                <a:latin typeface="Symbol" charset="2"/>
                <a:cs typeface="Symbol" charset="2"/>
              </a:rPr>
              <a:t>q</a:t>
            </a:r>
            <a:r>
              <a:rPr lang="en-GB" dirty="0" smtClean="0">
                <a:solidFill>
                  <a:schemeClr val="accent4"/>
                </a:solidFill>
              </a:rPr>
              <a:t>&gt;100 </a:t>
            </a:r>
            <a:r>
              <a:rPr lang="en-GB" dirty="0" err="1">
                <a:solidFill>
                  <a:schemeClr val="accent4"/>
                </a:solidFill>
              </a:rPr>
              <a:t>mrad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3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019800" y="6356350"/>
            <a:ext cx="714480" cy="365125"/>
          </a:xfrm>
        </p:spPr>
        <p:txBody>
          <a:bodyPr/>
          <a:lstStyle/>
          <a:p>
            <a:fld id="{FFA315A9-49B5-FE48-939C-B27D5AAA1BEA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Residual background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70</a:t>
            </a:fld>
            <a:endParaRPr lang="en-US"/>
          </a:p>
        </p:txBody>
      </p:sp>
      <p:pic>
        <p:nvPicPr>
          <p:cNvPr id="6" name="Picture 5" descr="Screenshot 2016-01-14 12.42.53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3"/>
          <a:stretch/>
        </p:blipFill>
        <p:spPr>
          <a:xfrm>
            <a:off x="1104427" y="1212116"/>
            <a:ext cx="6870023" cy="473839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/>
          <p:cNvSpPr txBox="1"/>
          <p:nvPr/>
        </p:nvSpPr>
        <p:spPr>
          <a:xfrm>
            <a:off x="2489578" y="1276314"/>
            <a:ext cx="553214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1+2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0848" y="1276314"/>
            <a:ext cx="654587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2+3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1009" y="3608641"/>
            <a:ext cx="57194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1+2+</a:t>
            </a:r>
            <a:r>
              <a:rPr lang="en-US" sz="1200" b="1" dirty="0">
                <a:solidFill>
                  <a:srgbClr val="FF0000"/>
                </a:solidFill>
              </a:rPr>
              <a:t>3</a:t>
            </a:r>
            <a:endParaRPr lang="en-US" sz="12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47131" y="3608641"/>
            <a:ext cx="638304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8064A2"/>
                </a:solidFill>
              </a:rPr>
              <a:t>L</a:t>
            </a:r>
            <a:r>
              <a:rPr lang="en-US" sz="1200" b="1" dirty="0" smtClean="0">
                <a:solidFill>
                  <a:srgbClr val="8064A2"/>
                </a:solidFill>
              </a:rPr>
              <a:t>ost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4154" y="810094"/>
            <a:ext cx="6779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6EFF66"/>
                </a:solidFill>
              </a:rPr>
              <a:t>Tighter signal definition: in </a:t>
            </a:r>
            <a:r>
              <a:rPr lang="en-GB" dirty="0" err="1" smtClean="0">
                <a:solidFill>
                  <a:srgbClr val="6EFF66"/>
                </a:solidFill>
              </a:rPr>
              <a:t>fiducial</a:t>
            </a:r>
            <a:r>
              <a:rPr lang="en-GB" dirty="0" smtClean="0">
                <a:solidFill>
                  <a:srgbClr val="6EFF66"/>
                </a:solidFill>
              </a:rPr>
              <a:t> region </a:t>
            </a:r>
            <a:r>
              <a:rPr lang="en-GB" b="1" dirty="0" smtClean="0">
                <a:solidFill>
                  <a:srgbClr val="6EFF66"/>
                </a:solidFill>
              </a:rPr>
              <a:t>and</a:t>
            </a:r>
            <a:r>
              <a:rPr lang="en-GB" dirty="0" smtClean="0">
                <a:solidFill>
                  <a:srgbClr val="6EFF66"/>
                </a:solidFill>
              </a:rPr>
              <a:t> 150 </a:t>
            </a:r>
            <a:r>
              <a:rPr lang="en-GB" dirty="0">
                <a:solidFill>
                  <a:srgbClr val="6EFF66"/>
                </a:solidFill>
              </a:rPr>
              <a:t>MeV  &lt; E &lt; </a:t>
            </a:r>
            <a:r>
              <a:rPr lang="en-GB" dirty="0" smtClean="0">
                <a:solidFill>
                  <a:srgbClr val="6EFF66"/>
                </a:solidFill>
              </a:rPr>
              <a:t>450 </a:t>
            </a:r>
            <a:r>
              <a:rPr lang="en-GB" dirty="0">
                <a:solidFill>
                  <a:srgbClr val="6EFF66"/>
                </a:solidFill>
              </a:rPr>
              <a:t>MeV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380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L3 BGO crystals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GB" smtClean="0"/>
              <a:t>71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38662" y="3121226"/>
            <a:ext cx="7988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GB" smtClean="0">
                <a:solidFill>
                  <a:schemeClr val="bg1"/>
                </a:solidFill>
              </a:rPr>
              <a:t>700 BGO crystals from former L3 electromagnetic calorimeter</a:t>
            </a:r>
          </a:p>
          <a:p>
            <a:pPr marL="285750" indent="-285750">
              <a:buFont typeface="Wingdings" charset="2"/>
              <a:buChar char="§"/>
            </a:pPr>
            <a:r>
              <a:rPr lang="en-GB" smtClean="0">
                <a:solidFill>
                  <a:schemeClr val="bg1"/>
                </a:solidFill>
                <a:sym typeface="Symbol"/>
              </a:rPr>
              <a:t>Cut from trapezoidal prism shape to square section </a:t>
            </a:r>
            <a:r>
              <a:rPr lang="en-GB" b="1" smtClean="0">
                <a:solidFill>
                  <a:srgbClr val="FFFF00"/>
                </a:solidFill>
                <a:sym typeface="Symbol"/>
              </a:rPr>
              <a:t>21×21 mm</a:t>
            </a:r>
            <a:r>
              <a:rPr lang="en-GB" b="1" baseline="30000" smtClean="0">
                <a:solidFill>
                  <a:srgbClr val="FFFF00"/>
                </a:solidFill>
                <a:sym typeface="Symbol"/>
              </a:rPr>
              <a:t>2</a:t>
            </a:r>
            <a:r>
              <a:rPr lang="en-GB" smtClean="0">
                <a:solidFill>
                  <a:schemeClr val="bg1"/>
                </a:solidFill>
                <a:sym typeface="Symbol"/>
              </a:rPr>
              <a:t>, </a:t>
            </a:r>
            <a:r>
              <a:rPr lang="en-GB" b="1" smtClean="0">
                <a:solidFill>
                  <a:srgbClr val="FFFF00"/>
                </a:solidFill>
                <a:sym typeface="Symbol"/>
              </a:rPr>
              <a:t>220 mm </a:t>
            </a:r>
            <a:r>
              <a:rPr lang="en-GB" smtClean="0">
                <a:solidFill>
                  <a:schemeClr val="bg1"/>
                </a:solidFill>
                <a:sym typeface="Symbol"/>
              </a:rPr>
              <a:t>long</a:t>
            </a:r>
            <a:endParaRPr lang="en-GB" baseline="30000">
              <a:solidFill>
                <a:srgbClr val="FFFFFF"/>
              </a:solidFill>
              <a:sym typeface="Symbol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smtClean="0"/>
              <a:t>Dark matter searches at (low energy) accelerators</a:t>
            </a:r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617" y="627194"/>
            <a:ext cx="4102935" cy="24881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54206" y="111652"/>
            <a:ext cx="2488149" cy="3519237"/>
          </a:xfrm>
          <a:prstGeom prst="rect">
            <a:avLst/>
          </a:prstGeom>
        </p:spPr>
      </p:pic>
      <p:pic>
        <p:nvPicPr>
          <p:cNvPr id="13" name="Content Placeholder 5"/>
          <p:cNvPicPr>
            <a:picLocks noGrp="1" noChangeAspect="1"/>
          </p:cNvPicPr>
          <p:nvPr>
            <p:ph idx="4294967295"/>
          </p:nvPr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521" r="-8604"/>
          <a:stretch/>
        </p:blipFill>
        <p:spPr>
          <a:xfrm>
            <a:off x="5823085" y="3867731"/>
            <a:ext cx="2604013" cy="299839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Rectangle 5"/>
          <p:cNvSpPr/>
          <p:nvPr/>
        </p:nvSpPr>
        <p:spPr>
          <a:xfrm>
            <a:off x="2353377" y="4667015"/>
            <a:ext cx="3209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mtClean="0">
                <a:solidFill>
                  <a:schemeClr val="bg1"/>
                </a:solidFill>
              </a:rPr>
              <a:t>Mounting and support structure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652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Missing mass resolution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72</a:t>
            </a:fld>
            <a:endParaRPr lang="en-US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7851" y="700179"/>
            <a:ext cx="3596184" cy="2438792"/>
            <a:chOff x="1055518" y="814875"/>
            <a:chExt cx="7305124" cy="4954050"/>
          </a:xfrm>
        </p:grpSpPr>
        <p:pic>
          <p:nvPicPr>
            <p:cNvPr id="6" name="Picture 5" descr="res-cal-mmiss.gif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5518" y="814875"/>
              <a:ext cx="7305124" cy="4954050"/>
            </a:xfrm>
            <a:prstGeom prst="rect">
              <a:avLst/>
            </a:prstGeom>
          </p:spPr>
        </p:pic>
        <p:sp>
          <p:nvSpPr>
            <p:cNvPr id="7" name="Diamond 6"/>
            <p:cNvSpPr/>
            <p:nvPr/>
          </p:nvSpPr>
          <p:spPr>
            <a:xfrm>
              <a:off x="3036347" y="4268101"/>
              <a:ext cx="168579" cy="213522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20758" y="3871163"/>
              <a:ext cx="793732" cy="4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FF0000"/>
                  </a:solidFill>
                </a:rPr>
                <a:t>LYSO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Diamond 8"/>
            <p:cNvSpPr/>
            <p:nvPr/>
          </p:nvSpPr>
          <p:spPr>
            <a:xfrm>
              <a:off x="3480961" y="4184503"/>
              <a:ext cx="168579" cy="213522"/>
            </a:xfrm>
            <a:prstGeom prst="diamond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83768" y="4342757"/>
              <a:ext cx="985158" cy="4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00FF"/>
                  </a:solidFill>
                </a:rPr>
                <a:t>L3 BGO</a:t>
              </a:r>
              <a:endParaRPr lang="en-US" sz="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12" name="Picture 11" descr="Screenshot 2015-04-17 22.59.42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4290" y="697699"/>
            <a:ext cx="2432490" cy="244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95170" y="1869267"/>
            <a:ext cx="4490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FF"/>
                </a:solidFill>
              </a:rPr>
              <a:t>BGO</a:t>
            </a:r>
            <a:endParaRPr lang="en-US" sz="1100" b="1" dirty="0">
              <a:solidFill>
                <a:srgbClr val="0000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231" y="3570796"/>
            <a:ext cx="2477578" cy="23845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73581" y="3263019"/>
            <a:ext cx="1651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Symbol" charset="2"/>
                <a:cs typeface="Symbol" charset="2"/>
              </a:rPr>
              <a:t>t</a:t>
            </a:r>
            <a:r>
              <a:rPr lang="en-US" sz="1400" dirty="0" smtClean="0">
                <a:solidFill>
                  <a:schemeClr val="bg2"/>
                </a:solidFill>
              </a:rPr>
              <a:t>=300 ns light signal</a:t>
            </a:r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1060" y="3570796"/>
            <a:ext cx="2645720" cy="23845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491060" y="3263019"/>
            <a:ext cx="2691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3×3 matrix total charge (150 MeV)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4087" y="4429807"/>
            <a:ext cx="150995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EEECE1"/>
                </a:solidFill>
              </a:rPr>
              <a:t>Aim at 1 MeV threshold:</a:t>
            </a:r>
          </a:p>
          <a:p>
            <a:r>
              <a:rPr lang="en-US" sz="1050" baseline="30000" dirty="0" smtClean="0">
                <a:solidFill>
                  <a:srgbClr val="EEECE1"/>
                </a:solidFill>
              </a:rPr>
              <a:t>22</a:t>
            </a:r>
            <a:r>
              <a:rPr lang="en-US" sz="1050" dirty="0" smtClean="0">
                <a:solidFill>
                  <a:srgbClr val="EEECE1"/>
                </a:solidFill>
              </a:rPr>
              <a:t>Na 511 </a:t>
            </a:r>
            <a:r>
              <a:rPr lang="en-US" sz="1050" dirty="0" err="1" smtClean="0">
                <a:solidFill>
                  <a:srgbClr val="EEECE1"/>
                </a:solidFill>
              </a:rPr>
              <a:t>keV</a:t>
            </a:r>
            <a:r>
              <a:rPr lang="en-US" sz="1050" dirty="0" smtClean="0">
                <a:solidFill>
                  <a:srgbClr val="EEECE1"/>
                </a:solidFill>
              </a:rPr>
              <a:t> calibration</a:t>
            </a:r>
            <a:endParaRPr lang="en-US" sz="1050" dirty="0">
              <a:solidFill>
                <a:srgbClr val="EEECE1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2118" y="697699"/>
            <a:ext cx="2637655" cy="1960767"/>
          </a:xfrm>
          <a:prstGeom prst="rect">
            <a:avLst/>
          </a:prstGeom>
        </p:spPr>
      </p:pic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6412118" y="2675583"/>
            <a:ext cx="2637655" cy="781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 smtClean="0"/>
              <a:t>M</a:t>
            </a:r>
            <a:r>
              <a:rPr lang="en-US" sz="1200" baseline="-25000" dirty="0" err="1" smtClean="0"/>
              <a:t>miss</a:t>
            </a:r>
            <a:r>
              <a:rPr lang="en-US" sz="1200" dirty="0" smtClean="0"/>
              <a:t> resolution is the result of combination of angular resolution, energy resolution and angle-energy correlation due to production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4087" y="4880742"/>
            <a:ext cx="1990001" cy="107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10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diamond target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1444595" y="2813451"/>
            <a:ext cx="1831827" cy="381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50 </a:t>
            </a:r>
            <a:r>
              <a:rPr lang="en-US" sz="1200" dirty="0" smtClean="0">
                <a:latin typeface="Symbol" charset="2"/>
                <a:cs typeface="Symbol" charset="2"/>
              </a:rPr>
              <a:t>m</a:t>
            </a:r>
            <a:r>
              <a:rPr lang="en-US" sz="1200" dirty="0" smtClean="0"/>
              <a:t>m, silver painted,</a:t>
            </a:r>
          </a:p>
          <a:p>
            <a:r>
              <a:rPr lang="en-US" sz="1200" b="1" dirty="0"/>
              <a:t>E</a:t>
            </a:r>
            <a:r>
              <a:rPr lang="en-US" sz="1200" b="1" dirty="0" smtClean="0"/>
              <a:t>stimated </a:t>
            </a:r>
            <a:r>
              <a:rPr lang="en-US" sz="1200" b="1" dirty="0"/>
              <a:t>CCD=10-</a:t>
            </a:r>
            <a:r>
              <a:rPr lang="en-US" sz="1200" b="1" dirty="0" smtClean="0"/>
              <a:t>20</a:t>
            </a:r>
            <a:r>
              <a:rPr lang="en-US" sz="1200" b="1" dirty="0" smtClean="0">
                <a:latin typeface="Symbol" charset="2"/>
                <a:cs typeface="Symbol" charset="2"/>
              </a:rPr>
              <a:t>m</a:t>
            </a:r>
            <a:r>
              <a:rPr lang="en-US" sz="1200" b="1" dirty="0" smtClean="0"/>
              <a:t>m</a:t>
            </a:r>
            <a:endParaRPr lang="en-US" sz="12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FA8-4BAC-ED4B-B1A1-3C94AC2947CA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935" y="930202"/>
            <a:ext cx="2665018" cy="254128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84628" y="3426473"/>
            <a:ext cx="17235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  <a:latin typeface="Futura"/>
                <a:cs typeface="Futura"/>
              </a:rPr>
              <a:t>Digitized strips signals</a:t>
            </a:r>
            <a:endParaRPr lang="en-US" sz="1000" dirty="0">
              <a:solidFill>
                <a:schemeClr val="bg2"/>
              </a:solidFill>
              <a:latin typeface="Futura"/>
              <a:cs typeface="Futura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905" y="4406123"/>
            <a:ext cx="2595244" cy="14268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0282" y="4376356"/>
            <a:ext cx="2648691" cy="14588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294986" y="5814972"/>
            <a:ext cx="13644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  <a:latin typeface="Futura"/>
                <a:cs typeface="Futura"/>
              </a:rPr>
              <a:t>Center of gravity</a:t>
            </a:r>
            <a:endParaRPr lang="en-US" sz="1000" dirty="0">
              <a:solidFill>
                <a:schemeClr val="bg2"/>
              </a:solidFill>
              <a:latin typeface="Futura"/>
              <a:cs typeface="Futur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28955" y="5814972"/>
            <a:ext cx="13626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  <a:latin typeface="Futura"/>
                <a:cs typeface="Futura"/>
              </a:rPr>
              <a:t>Average position</a:t>
            </a:r>
            <a:endParaRPr lang="en-US" sz="1000" dirty="0">
              <a:solidFill>
                <a:schemeClr val="bg2"/>
              </a:solidFill>
              <a:latin typeface="Futura"/>
              <a:cs typeface="Futura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860" y="962802"/>
            <a:ext cx="1046058" cy="10926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6186" y="980255"/>
            <a:ext cx="1189576" cy="12038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174930" y="2174933"/>
            <a:ext cx="281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1B9FD6"/>
              </a:buClr>
              <a:buFont typeface="Wingdings" charset="2"/>
              <a:buChar char="§"/>
            </a:pPr>
            <a:r>
              <a:rPr lang="en-US" sz="1200" dirty="0" smtClean="0">
                <a:solidFill>
                  <a:schemeClr val="bg2"/>
                </a:solidFill>
                <a:latin typeface="Futura"/>
                <a:cs typeface="Futura"/>
              </a:rPr>
              <a:t>16 strips per side, 1 mm pitch is the baseline design</a:t>
            </a:r>
          </a:p>
          <a:p>
            <a:pPr marL="171450" indent="-171450">
              <a:buClr>
                <a:srgbClr val="1B9FD6"/>
              </a:buClr>
              <a:buFont typeface="Wingdings" charset="2"/>
              <a:buChar char="§"/>
            </a:pPr>
            <a:r>
              <a:rPr lang="en-US" sz="1200" dirty="0" smtClean="0">
                <a:solidFill>
                  <a:schemeClr val="bg2"/>
                </a:solidFill>
                <a:latin typeface="Futura"/>
                <a:cs typeface="Futura"/>
              </a:rPr>
              <a:t>Resolution adequate for monitoring beam spot</a:t>
            </a:r>
            <a:endParaRPr lang="en-US" sz="1200" dirty="0">
              <a:solidFill>
                <a:schemeClr val="bg2"/>
              </a:solidFill>
              <a:latin typeface="Futura"/>
              <a:cs typeface="Futur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02" y="955909"/>
            <a:ext cx="3125405" cy="16158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6400" indent="-176400">
              <a:spcAft>
                <a:spcPts val="600"/>
              </a:spcAft>
              <a:buClr>
                <a:srgbClr val="1B9FD6"/>
              </a:buClr>
              <a:buFont typeface="Wingdings" charset="2"/>
              <a:buChar char="§"/>
            </a:pPr>
            <a:r>
              <a:rPr lang="en-GB" sz="1200" dirty="0" smtClean="0">
                <a:solidFill>
                  <a:schemeClr val="bg2"/>
                </a:solidFill>
                <a:latin typeface="Futura"/>
                <a:cs typeface="Futura"/>
              </a:rPr>
              <a:t>Given the number of positrons, 50-100 </a:t>
            </a:r>
            <a:r>
              <a:rPr lang="en-GB" sz="1200" dirty="0" smtClean="0">
                <a:solidFill>
                  <a:schemeClr val="bg2"/>
                </a:solidFill>
                <a:latin typeface="Symbol" charset="2"/>
                <a:cs typeface="Symbol" charset="2"/>
              </a:rPr>
              <a:t>m</a:t>
            </a:r>
            <a:r>
              <a:rPr lang="en-GB" sz="1200" dirty="0" smtClean="0">
                <a:solidFill>
                  <a:schemeClr val="bg2"/>
                </a:solidFill>
                <a:latin typeface="Futura"/>
                <a:cs typeface="Futura"/>
              </a:rPr>
              <a:t>m of Carbon</a:t>
            </a:r>
          </a:p>
          <a:p>
            <a:pPr marL="176400" indent="-176400">
              <a:spcAft>
                <a:spcPts val="600"/>
              </a:spcAft>
              <a:buClr>
                <a:srgbClr val="1B9FD6"/>
              </a:buClr>
              <a:buFont typeface="Wingdings" charset="2"/>
              <a:buChar char="§"/>
            </a:pPr>
            <a:r>
              <a:rPr lang="en-GB" sz="1200" dirty="0" smtClean="0">
                <a:solidFill>
                  <a:schemeClr val="bg2"/>
                </a:solidFill>
                <a:latin typeface="Futura"/>
                <a:cs typeface="Futura"/>
              </a:rPr>
              <a:t>Given the beam spot size and shape, at least cm</a:t>
            </a:r>
            <a:r>
              <a:rPr lang="en-GB" sz="1200" baseline="30000" dirty="0" smtClean="0">
                <a:solidFill>
                  <a:schemeClr val="bg2"/>
                </a:solidFill>
                <a:latin typeface="Futura"/>
                <a:cs typeface="Futura"/>
              </a:rPr>
              <a:t>2</a:t>
            </a:r>
            <a:r>
              <a:rPr lang="en-GB" sz="1200" dirty="0" smtClean="0">
                <a:solidFill>
                  <a:schemeClr val="bg2"/>
                </a:solidFill>
                <a:latin typeface="Futura"/>
                <a:cs typeface="Futura"/>
              </a:rPr>
              <a:t> area</a:t>
            </a:r>
          </a:p>
          <a:p>
            <a:pPr marL="176400" indent="-176400">
              <a:spcAft>
                <a:spcPts val="600"/>
              </a:spcAft>
              <a:buClr>
                <a:srgbClr val="1B9FD6"/>
              </a:buClr>
              <a:buFont typeface="Wingdings" charset="2"/>
              <a:buChar char="§"/>
            </a:pPr>
            <a:r>
              <a:rPr lang="en-US" sz="1200" dirty="0">
                <a:solidFill>
                  <a:schemeClr val="bg2"/>
                </a:solidFill>
                <a:latin typeface="Futura"/>
                <a:cs typeface="Futura"/>
              </a:rPr>
              <a:t>20×20 mm</a:t>
            </a:r>
            <a:r>
              <a:rPr lang="en-US" sz="1200" baseline="30000" dirty="0">
                <a:solidFill>
                  <a:schemeClr val="bg2"/>
                </a:solidFill>
                <a:latin typeface="Futura"/>
                <a:cs typeface="Futura"/>
              </a:rPr>
              <a:t>2</a:t>
            </a:r>
            <a:r>
              <a:rPr lang="en-US" sz="1200" dirty="0">
                <a:solidFill>
                  <a:schemeClr val="bg2"/>
                </a:solidFill>
                <a:latin typeface="Futura"/>
                <a:cs typeface="Futura"/>
              </a:rPr>
              <a:t>, 50 </a:t>
            </a:r>
            <a:r>
              <a:rPr lang="en-US" sz="1200" dirty="0" err="1">
                <a:solidFill>
                  <a:schemeClr val="bg2"/>
                </a:solidFill>
                <a:latin typeface="Lucida Grande"/>
                <a:ea typeface="Lucida Grande"/>
                <a:cs typeface="Lucida Grande"/>
              </a:rPr>
              <a:t>μ</a:t>
            </a:r>
            <a:r>
              <a:rPr lang="en-US" sz="1200" dirty="0" err="1">
                <a:solidFill>
                  <a:schemeClr val="bg2"/>
                </a:solidFill>
                <a:latin typeface="Futura"/>
                <a:cs typeface="Futura"/>
              </a:rPr>
              <a:t>m</a:t>
            </a:r>
            <a:r>
              <a:rPr lang="en-US" sz="1200" dirty="0">
                <a:solidFill>
                  <a:schemeClr val="bg2"/>
                </a:solidFill>
                <a:latin typeface="Futura"/>
                <a:cs typeface="Futura"/>
              </a:rPr>
              <a:t> detector tested on beam</a:t>
            </a:r>
          </a:p>
          <a:p>
            <a:pPr marL="285750" indent="-285750">
              <a:spcAft>
                <a:spcPts val="600"/>
              </a:spcAft>
              <a:buClr>
                <a:srgbClr val="1B9FD6"/>
              </a:buClr>
              <a:buFont typeface="Wingdings" charset="2"/>
              <a:buChar char="§"/>
            </a:pPr>
            <a:endParaRPr lang="en-GB" sz="1200" dirty="0" smtClean="0">
              <a:solidFill>
                <a:schemeClr val="bg2"/>
              </a:solidFill>
              <a:latin typeface="Futura"/>
              <a:cs typeface="Futura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97" y="2385752"/>
            <a:ext cx="2926469" cy="1692903"/>
          </a:xfrm>
          <a:prstGeom prst="rect">
            <a:avLst/>
          </a:prstGeom>
        </p:spPr>
      </p:pic>
      <p:pic>
        <p:nvPicPr>
          <p:cNvPr id="34" name="Picture 33" descr="Screenshot 2016-09-13 23.00.13.png"/>
          <p:cNvPicPr>
            <a:picLocks noChangeAspect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892" y="4348438"/>
            <a:ext cx="2199593" cy="16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Positron veto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74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631" y="4082327"/>
            <a:ext cx="3072512" cy="201547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84273" y="5134932"/>
            <a:ext cx="1058333" cy="0"/>
          </a:xfrm>
          <a:prstGeom prst="straightConnector1">
            <a:avLst/>
          </a:prstGeom>
          <a:ln>
            <a:solidFill>
              <a:srgbClr val="DDD9C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06" y="5666000"/>
            <a:ext cx="520700" cy="431800"/>
          </a:xfrm>
          <a:prstGeom prst="rect">
            <a:avLst/>
          </a:prstGeom>
        </p:spPr>
      </p:pic>
      <p:sp>
        <p:nvSpPr>
          <p:cNvPr id="16" name="Arc 15"/>
          <p:cNvSpPr/>
          <p:nvPr/>
        </p:nvSpPr>
        <p:spPr>
          <a:xfrm flipV="1">
            <a:off x="664944" y="4227674"/>
            <a:ext cx="1849968" cy="898352"/>
          </a:xfrm>
          <a:prstGeom prst="arc">
            <a:avLst>
              <a:gd name="adj1" fmla="val 16200000"/>
              <a:gd name="adj2" fmla="val 21227460"/>
            </a:avLst>
          </a:pr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6" idx="0"/>
          </p:cNvCxnSpPr>
          <p:nvPr/>
        </p:nvCxnSpPr>
        <p:spPr>
          <a:xfrm flipV="1">
            <a:off x="1151072" y="5126026"/>
            <a:ext cx="438856" cy="2257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420439" y="3982676"/>
            <a:ext cx="1392590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20439" y="3912995"/>
            <a:ext cx="1399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1</a:t>
            </a:r>
            <a:r>
              <a:rPr lang="en-US" sz="1000" dirty="0" smtClean="0">
                <a:solidFill>
                  <a:schemeClr val="bg1"/>
                </a:solidFill>
              </a:rPr>
              <a:t>00 cm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9489" y="1597581"/>
            <a:ext cx="679955" cy="330780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874" y="4159216"/>
            <a:ext cx="898970" cy="1671768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>
          <a:xfrm>
            <a:off x="1151072" y="5148605"/>
            <a:ext cx="4835879" cy="165453"/>
          </a:xfrm>
          <a:prstGeom prst="straightConnector1">
            <a:avLst/>
          </a:prstGeom>
          <a:ln>
            <a:solidFill>
              <a:srgbClr val="FFFFFF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c 34"/>
          <p:cNvSpPr/>
          <p:nvPr/>
        </p:nvSpPr>
        <p:spPr>
          <a:xfrm flipV="1">
            <a:off x="621906" y="4345448"/>
            <a:ext cx="2375607" cy="789484"/>
          </a:xfrm>
          <a:prstGeom prst="arc">
            <a:avLst>
              <a:gd name="adj1" fmla="val 13821604"/>
              <a:gd name="adj2" fmla="val 21227460"/>
            </a:avLst>
          </a:prstGeom>
          <a:ln>
            <a:solidFill>
              <a:srgbClr val="C0504D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>
            <a:stCxn id="35" idx="2"/>
          </p:cNvCxnSpPr>
          <p:nvPr/>
        </p:nvCxnSpPr>
        <p:spPr>
          <a:xfrm flipV="1">
            <a:off x="2938563" y="3742795"/>
            <a:ext cx="1485381" cy="1120207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00000">
            <a:off x="4300657" y="2764664"/>
            <a:ext cx="54677" cy="1671768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3806" y="795454"/>
            <a:ext cx="5593252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>
                <a:solidFill>
                  <a:srgbClr val="EEECE1"/>
                </a:solidFill>
              </a:rPr>
              <a:t>Time resolution better than 500ps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>
                <a:solidFill>
                  <a:srgbClr val="EEECE1"/>
                </a:solidFill>
              </a:rPr>
              <a:t>Momentum resolution of few % based </a:t>
            </a:r>
            <a:r>
              <a:rPr lang="en-US" dirty="0" smtClean="0">
                <a:solidFill>
                  <a:srgbClr val="EEECE1"/>
                </a:solidFill>
              </a:rPr>
              <a:t>on </a:t>
            </a:r>
            <a:r>
              <a:rPr lang="en-US" dirty="0">
                <a:solidFill>
                  <a:srgbClr val="EEECE1"/>
                </a:solidFill>
              </a:rPr>
              <a:t>impact position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EEECE1"/>
                </a:solidFill>
              </a:rPr>
              <a:t>Efficiency better than 99.5% for MIPs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Low energy part inside the magnet gap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High energy part close to not interacting beam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97854" y="4488689"/>
            <a:ext cx="814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FFF00"/>
                </a:solidFill>
              </a:rPr>
              <a:t>Low energy</a:t>
            </a:r>
            <a:endParaRPr lang="en-US" sz="105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92453" y="3493171"/>
            <a:ext cx="8400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FFF00"/>
                </a:solidFill>
              </a:rPr>
              <a:t>High energy</a:t>
            </a:r>
            <a:endParaRPr lang="en-US" sz="1050" dirty="0">
              <a:solidFill>
                <a:srgbClr val="FFFF00"/>
              </a:solidFill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192100" y="3856770"/>
            <a:ext cx="4140397" cy="1319775"/>
          </a:xfrm>
          <a:custGeom>
            <a:avLst/>
            <a:gdLst>
              <a:gd name="connsiteX0" fmla="*/ 0 w 4452943"/>
              <a:gd name="connsiteY0" fmla="*/ 1286321 h 1373686"/>
              <a:gd name="connsiteX1" fmla="*/ 1693258 w 4452943"/>
              <a:gd name="connsiteY1" fmla="*/ 1237473 h 1373686"/>
              <a:gd name="connsiteX2" fmla="*/ 4452943 w 4452943"/>
              <a:gd name="connsiteY2" fmla="*/ 0 h 1373686"/>
              <a:gd name="connsiteX0" fmla="*/ 0 w 4452943"/>
              <a:gd name="connsiteY0" fmla="*/ 1286321 h 1326534"/>
              <a:gd name="connsiteX1" fmla="*/ 2132854 w 4452943"/>
              <a:gd name="connsiteY1" fmla="*/ 1115354 h 1326534"/>
              <a:gd name="connsiteX2" fmla="*/ 4452943 w 4452943"/>
              <a:gd name="connsiteY2" fmla="*/ 0 h 1326534"/>
              <a:gd name="connsiteX0" fmla="*/ 0 w 4452943"/>
              <a:gd name="connsiteY0" fmla="*/ 1286321 h 1319775"/>
              <a:gd name="connsiteX1" fmla="*/ 2206120 w 4452943"/>
              <a:gd name="connsiteY1" fmla="*/ 1082789 h 1319775"/>
              <a:gd name="connsiteX2" fmla="*/ 4452943 w 4452943"/>
              <a:gd name="connsiteY2" fmla="*/ 0 h 131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2943" h="1319775">
                <a:moveTo>
                  <a:pt x="0" y="1286321"/>
                </a:moveTo>
                <a:cubicBezTo>
                  <a:pt x="475550" y="1369090"/>
                  <a:pt x="1463963" y="1297176"/>
                  <a:pt x="2206120" y="1082789"/>
                </a:cubicBezTo>
                <a:cubicBezTo>
                  <a:pt x="2948277" y="868402"/>
                  <a:pt x="4452943" y="0"/>
                  <a:pt x="4452943" y="0"/>
                </a:cubicBez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24" name="Immagin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395" y="561726"/>
            <a:ext cx="3479746" cy="3163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6037" y="3481185"/>
            <a:ext cx="20331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EEECE1"/>
                </a:solidFill>
              </a:rPr>
              <a:t>Full MC with magnetic field map</a:t>
            </a:r>
            <a:endParaRPr lang="en-US" sz="1100" dirty="0">
              <a:solidFill>
                <a:srgbClr val="EEECE1"/>
              </a:solidFill>
            </a:endParaRPr>
          </a:p>
        </p:txBody>
      </p:sp>
      <p:pic>
        <p:nvPicPr>
          <p:cNvPr id="26" name="Immagine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384" y="3841947"/>
            <a:ext cx="1726302" cy="153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84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Positron veto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315A9-49B5-FE48-939C-B27D5AAA1BEA}" type="slidenum">
              <a:rPr lang="en-US" smtClean="0"/>
              <a:t>75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70" y="793683"/>
            <a:ext cx="4082513" cy="28873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21387" y="3681046"/>
            <a:ext cx="346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Low momentum losses are reduced for </a:t>
            </a:r>
            <a:r>
              <a:rPr lang="en-US" sz="1200" i="1" dirty="0" err="1" smtClean="0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sz="1200" baseline="-25000" dirty="0" err="1" smtClean="0">
                <a:solidFill>
                  <a:schemeClr val="bg1">
                    <a:lumMod val="85000"/>
                  </a:schemeClr>
                </a:solidFill>
                <a:latin typeface="Symbol" charset="2"/>
                <a:cs typeface="Symbol" charset="2"/>
              </a:rPr>
              <a:t>g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&lt;400 MeV</a:t>
            </a:r>
          </a:p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Interesting positron energy starting at ~150 MeV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963" y="793682"/>
            <a:ext cx="4601230" cy="28873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8970" y="4142711"/>
            <a:ext cx="4629599" cy="109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</a:pPr>
            <a:r>
              <a:rPr lang="en-US" dirty="0" smtClean="0">
                <a:solidFill>
                  <a:srgbClr val="EEECE1"/>
                </a:solidFill>
              </a:rPr>
              <a:t>Which granularity?</a:t>
            </a:r>
          </a:p>
          <a:p>
            <a:pPr marL="285750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EEECE1"/>
                </a:solidFill>
              </a:rPr>
              <a:t>1 cm scintillator bars, readout by </a:t>
            </a:r>
            <a:r>
              <a:rPr lang="en-US" dirty="0" err="1" smtClean="0">
                <a:solidFill>
                  <a:srgbClr val="EEECE1"/>
                </a:solidFill>
              </a:rPr>
              <a:t>SiPM</a:t>
            </a:r>
            <a:endParaRPr lang="en-US" dirty="0" smtClean="0">
              <a:solidFill>
                <a:srgbClr val="EEECE1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EEECE1"/>
                </a:solidFill>
              </a:rPr>
              <a:t>Few % momentum resolution in a large part of the spectrum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455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estimates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5914" y="4121552"/>
            <a:ext cx="8948386" cy="2066126"/>
          </a:xfrm>
        </p:spPr>
        <p:txBody>
          <a:bodyPr>
            <a:normAutofit/>
          </a:bodyPr>
          <a:lstStyle/>
          <a:p>
            <a:pPr marL="514350" indent="-285750">
              <a:buClr>
                <a:schemeClr val="bg2"/>
              </a:buClr>
              <a:buFont typeface="Wingdings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BG sources are: </a:t>
            </a:r>
            <a:r>
              <a:rPr lang="en-US" sz="1800" dirty="0" err="1">
                <a:solidFill>
                  <a:schemeClr val="bg1"/>
                </a:solidFill>
                <a:latin typeface="+mn-lt"/>
                <a:cs typeface="+mn-cs"/>
              </a:rPr>
              <a:t>e</a:t>
            </a:r>
            <a:r>
              <a:rPr lang="en-US" sz="1800" baseline="30000" dirty="0" err="1">
                <a:solidFill>
                  <a:schemeClr val="bg1"/>
                </a:solidFill>
                <a:latin typeface="+mn-lt"/>
                <a:cs typeface="+mn-cs"/>
              </a:rPr>
              <a:t>+</a:t>
            </a:r>
            <a:r>
              <a:rPr lang="en-US" sz="1800" dirty="0" err="1" smtClean="0">
                <a:solidFill>
                  <a:schemeClr val="bg1"/>
                </a:solidFill>
                <a:latin typeface="+mn-lt"/>
                <a:cs typeface="+mn-cs"/>
              </a:rPr>
              <a:t>e</a:t>
            </a:r>
            <a:r>
              <a:rPr lang="en-US" sz="1800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r>
              <a:rPr lang="en-US" sz="1800" dirty="0" smtClean="0">
                <a:solidFill>
                  <a:schemeClr val="bg1"/>
                </a:solidFill>
                <a:latin typeface="+mn-lt"/>
                <a:cs typeface="+mn-cs"/>
              </a:rPr>
              <a:t>→</a:t>
            </a:r>
            <a:r>
              <a:rPr lang="en-US" sz="1800" dirty="0" err="1">
                <a:solidFill>
                  <a:schemeClr val="bg1"/>
                </a:solidFill>
                <a:latin typeface="Symbol" charset="2"/>
                <a:cs typeface="Symbol" charset="2"/>
              </a:rPr>
              <a:t>gg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  <a:cs typeface="+mn-cs"/>
              </a:rPr>
              <a:t>e+e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-→</a:t>
            </a:r>
            <a:r>
              <a:rPr lang="en-US" sz="1800" dirty="0" err="1">
                <a:solidFill>
                  <a:schemeClr val="bg1"/>
                </a:solidFill>
                <a:latin typeface="Symbol" charset="2"/>
                <a:cs typeface="Symbol" charset="2"/>
              </a:rPr>
              <a:t>gg</a:t>
            </a:r>
            <a:r>
              <a:rPr lang="en-US" sz="1800" dirty="0">
                <a:solidFill>
                  <a:schemeClr val="bg1"/>
                </a:solidFill>
                <a:latin typeface="Symbol" charset="2"/>
                <a:cs typeface="Symbol" charset="2"/>
              </a:rPr>
              <a:t>(g)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  <a:cs typeface="+mn-cs"/>
              </a:rPr>
              <a:t>e+N→e+N</a:t>
            </a:r>
            <a:r>
              <a:rPr lang="en-US" sz="1800" dirty="0" err="1">
                <a:solidFill>
                  <a:schemeClr val="bg1"/>
                </a:solidFill>
                <a:latin typeface="Symbol" charset="2"/>
                <a:cs typeface="Symbol" charset="2"/>
              </a:rPr>
              <a:t>g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, Pile up</a:t>
            </a:r>
          </a:p>
          <a:p>
            <a:pPr marL="514350" indent="-285750">
              <a:buClr>
                <a:schemeClr val="bg2"/>
              </a:buClr>
              <a:buFont typeface="Wingdings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Pile up </a:t>
            </a:r>
            <a:r>
              <a:rPr lang="en-US" sz="1800" dirty="0" smtClean="0">
                <a:solidFill>
                  <a:schemeClr val="bg1"/>
                </a:solidFill>
                <a:latin typeface="+mn-lt"/>
                <a:cs typeface="+mn-cs"/>
              </a:rPr>
              <a:t>contribution important; rejected 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by the maximum cluster energy cut and </a:t>
            </a:r>
            <a:r>
              <a:rPr lang="en-US" sz="1800" dirty="0" smtClean="0">
                <a:solidFill>
                  <a:schemeClr val="bg1"/>
                </a:solidFill>
                <a:latin typeface="+mn-lt"/>
                <a:cs typeface="+mn-cs"/>
              </a:rPr>
              <a:t>M</a:t>
            </a:r>
            <a:r>
              <a:rPr lang="en-US" sz="1800" baseline="30000" dirty="0" smtClean="0">
                <a:solidFill>
                  <a:schemeClr val="bg1"/>
                </a:solidFill>
                <a:latin typeface="+mn-lt"/>
                <a:cs typeface="+mn-cs"/>
              </a:rPr>
              <a:t>2</a:t>
            </a:r>
            <a:r>
              <a:rPr lang="en-US" sz="1800" baseline="-25000" dirty="0" smtClean="0">
                <a:solidFill>
                  <a:schemeClr val="bg1"/>
                </a:solidFill>
                <a:latin typeface="+mn-lt"/>
                <a:cs typeface="+mn-cs"/>
              </a:rPr>
              <a:t>Miss</a:t>
            </a:r>
            <a:endParaRPr lang="en-US" sz="18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514350" indent="-285750">
              <a:buClr>
                <a:schemeClr val="bg2"/>
              </a:buClr>
              <a:buFont typeface="Wingdings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Veto inefficiency at high missing mass (E(e+)≃ E(e+)</a:t>
            </a:r>
            <a:r>
              <a:rPr lang="en-US" sz="1800" dirty="0" smtClean="0">
                <a:solidFill>
                  <a:schemeClr val="bg1"/>
                </a:solidFill>
                <a:latin typeface="+mn-lt"/>
                <a:cs typeface="+mn-cs"/>
              </a:rPr>
              <a:t>beam</a:t>
            </a:r>
            <a:endParaRPr lang="en-US" sz="1800" dirty="0">
              <a:solidFill>
                <a:schemeClr val="bg1"/>
              </a:solidFill>
            </a:endParaRPr>
          </a:p>
          <a:p>
            <a:pPr marL="514350" indent="-285750">
              <a:buClr>
                <a:schemeClr val="bg2"/>
              </a:buClr>
              <a:buFont typeface="Wingdings" charset="2"/>
              <a:buChar char="§"/>
            </a:pPr>
            <a:r>
              <a:rPr lang="en-US" sz="1800" dirty="0" smtClean="0">
                <a:solidFill>
                  <a:schemeClr val="bg1"/>
                </a:solidFill>
                <a:latin typeface="+mn-lt"/>
                <a:cs typeface="+mn-cs"/>
              </a:rPr>
              <a:t>Full Geant-4 simulation</a:t>
            </a:r>
            <a:endParaRPr lang="en-US" sz="18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A472CFA8-4BAC-ED4B-B1A1-3C94AC2947CA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7894"/>
            <a:ext cx="9144000" cy="32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1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430" y="1349764"/>
            <a:ext cx="3361799" cy="3871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603" y="0"/>
            <a:ext cx="7841397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PADME-invisible decay sensitivity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081217" y="1211322"/>
            <a:ext cx="5062783" cy="1757183"/>
          </a:xfrm>
        </p:spPr>
        <p:txBody>
          <a:bodyPr>
            <a:noAutofit/>
          </a:bodyPr>
          <a:lstStyle/>
          <a:p>
            <a:pPr marL="514350" indent="-285750">
              <a:buClr>
                <a:schemeClr val="bg1"/>
              </a:buClr>
              <a:buFont typeface="Wingdings" charset="2"/>
              <a:buChar char="§"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Based on 2.5x10</a:t>
            </a:r>
            <a:r>
              <a:rPr lang="en-US" sz="1800" baseline="300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10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 fully GEANT4 simulated 550MeV e+ on target events </a:t>
            </a:r>
          </a:p>
          <a:p>
            <a:pPr marL="914400" lvl="1">
              <a:buClr>
                <a:schemeClr val="bg1"/>
              </a:buClr>
              <a:buFont typeface="Wingdings" charset="2"/>
              <a:buChar char="§"/>
            </a:pPr>
            <a:r>
              <a:rPr lang="en-US" sz="14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Number of BG events is extrapolated to 1x10</a:t>
            </a:r>
            <a:r>
              <a:rPr lang="en-US" sz="1400" baseline="300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13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 electrons on target</a:t>
            </a:r>
          </a:p>
          <a:p>
            <a:pPr marL="514350" lvl="1">
              <a:buClr>
                <a:schemeClr val="bg1"/>
              </a:buClr>
              <a:buFont typeface="Wingdings" charset="2"/>
              <a:buChar char="§"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Using N(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A’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g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)=s(N</a:t>
            </a:r>
            <a:r>
              <a:rPr lang="en-US" sz="1800" baseline="-250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BG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)</a:t>
            </a:r>
          </a:p>
          <a:p>
            <a:pPr marL="514350" lvl="1">
              <a:buClr>
                <a:schemeClr val="bg1"/>
              </a:buClr>
              <a:buFont typeface="Wingdings" charset="2"/>
              <a:buChar char="§"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d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 enhancement factor  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d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(M</a:t>
            </a:r>
            <a:r>
              <a:rPr lang="en-US" sz="1800" baseline="-250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A’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) = 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(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A’g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)/s(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gg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) 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with 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Symbol" charset="2"/>
                <a:cs typeface="Symbol" charset="2"/>
              </a:rPr>
              <a:t>e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+mn-lt"/>
                <a:cs typeface="+mn-cs"/>
              </a:rPr>
              <a:t>=1</a:t>
            </a:r>
          </a:p>
        </p:txBody>
      </p:sp>
      <p:pic>
        <p:nvPicPr>
          <p:cNvPr id="14" name="Picture 13" descr="Screenshot 2014-02-24 14.28.0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190" y="3285345"/>
            <a:ext cx="4240232" cy="610180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A472CFA8-4BAC-ED4B-B1A1-3C94AC2947CA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80579" y="4668196"/>
            <a:ext cx="3447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Running time depending linearly on positron pulse length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28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PADME@Cornell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0055" y="811400"/>
            <a:ext cx="4396652" cy="5214816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A472CFA8-4BAC-ED4B-B1A1-3C94AC2947CA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082" y="811400"/>
            <a:ext cx="3930879" cy="2266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9082" y="3078033"/>
            <a:ext cx="25955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/>
                <a:cs typeface="Calibri"/>
              </a:rPr>
              <a:t>@Cornell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err="1" smtClean="0">
                <a:solidFill>
                  <a:schemeClr val="bg2"/>
                </a:solidFill>
                <a:latin typeface="Calibri"/>
                <a:cs typeface="Calibri"/>
              </a:rPr>
              <a:t>E</a:t>
            </a:r>
            <a:r>
              <a:rPr lang="en-US" sz="1400" baseline="-25000" dirty="0" err="1" smtClean="0">
                <a:solidFill>
                  <a:schemeClr val="bg2"/>
                </a:solidFill>
                <a:latin typeface="Calibri"/>
                <a:cs typeface="Calibri"/>
              </a:rPr>
              <a:t>beam</a:t>
            </a:r>
            <a:r>
              <a:rPr lang="en-US" sz="1400" dirty="0" smtClean="0">
                <a:solidFill>
                  <a:schemeClr val="bg2"/>
                </a:solidFill>
                <a:latin typeface="Calibri"/>
                <a:cs typeface="Calibri"/>
              </a:rPr>
              <a:t> ~ 6.0 </a:t>
            </a:r>
            <a:r>
              <a:rPr lang="en-US" sz="1400" dirty="0" err="1" smtClean="0">
                <a:solidFill>
                  <a:schemeClr val="bg2"/>
                </a:solidFill>
                <a:latin typeface="Calibri"/>
                <a:cs typeface="Calibri"/>
              </a:rPr>
              <a:t>GeV</a:t>
            </a:r>
            <a:r>
              <a:rPr lang="en-US" sz="1400" dirty="0" smtClean="0">
                <a:solidFill>
                  <a:schemeClr val="bg2"/>
                </a:solidFill>
                <a:latin typeface="Calibri"/>
                <a:cs typeface="Calibri"/>
              </a:rPr>
              <a:t> </a:t>
            </a:r>
            <a:r>
              <a:rPr lang="en-US" sz="1200" dirty="0" smtClean="0">
                <a:solidFill>
                  <a:schemeClr val="bg2"/>
                </a:solidFill>
                <a:latin typeface="Calibri"/>
                <a:cs typeface="Calibri"/>
              </a:rPr>
              <a:t>(from 5.3 </a:t>
            </a:r>
            <a:r>
              <a:rPr lang="en-US" sz="1200" dirty="0" err="1" smtClean="0">
                <a:solidFill>
                  <a:schemeClr val="bg2"/>
                </a:solidFill>
                <a:latin typeface="Calibri"/>
                <a:cs typeface="Calibri"/>
              </a:rPr>
              <a:t>GeV</a:t>
            </a:r>
            <a:r>
              <a:rPr lang="en-US" sz="1200" dirty="0" smtClean="0">
                <a:solidFill>
                  <a:schemeClr val="bg2"/>
                </a:solidFill>
                <a:latin typeface="Calibri"/>
                <a:cs typeface="Calibri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sz="1200" dirty="0" smtClean="0">
                <a:solidFill>
                  <a:schemeClr val="bg2"/>
                </a:solidFill>
                <a:latin typeface="Calibri"/>
                <a:cs typeface="Calibri"/>
              </a:rPr>
              <a:t>CM energy ~ 75 MeV</a:t>
            </a:r>
            <a:endParaRPr lang="en-US" sz="1400" dirty="0" smtClean="0">
              <a:solidFill>
                <a:schemeClr val="bg2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solidFill>
                  <a:schemeClr val="bg2"/>
                </a:solidFill>
                <a:cs typeface="Calibri"/>
              </a:rPr>
              <a:t>2</a:t>
            </a:r>
            <a:r>
              <a:rPr lang="en-US" sz="1400" dirty="0">
                <a:solidFill>
                  <a:schemeClr val="bg2"/>
                </a:solidFill>
                <a:cs typeface="Calibri"/>
              </a:rPr>
              <a:t>° &lt; </a:t>
            </a:r>
            <a:r>
              <a:rPr lang="en-US" sz="1400" dirty="0" err="1">
                <a:solidFill>
                  <a:schemeClr val="bg2"/>
                </a:solidFill>
                <a:cs typeface="Calibri"/>
              </a:rPr>
              <a:t>θ</a:t>
            </a:r>
            <a:r>
              <a:rPr lang="en-US" sz="1400" baseline="-25000" dirty="0" err="1">
                <a:solidFill>
                  <a:schemeClr val="bg2"/>
                </a:solidFill>
                <a:cs typeface="Calibri"/>
              </a:rPr>
              <a:t>ϒ</a:t>
            </a:r>
            <a:r>
              <a:rPr lang="en-US" sz="1400" dirty="0">
                <a:solidFill>
                  <a:schemeClr val="bg2"/>
                </a:solidFill>
                <a:cs typeface="Calibri"/>
              </a:rPr>
              <a:t> &lt; 5</a:t>
            </a:r>
            <a:r>
              <a:rPr lang="en-US" sz="1400" dirty="0" smtClean="0">
                <a:solidFill>
                  <a:schemeClr val="bg2"/>
                </a:solidFill>
                <a:cs typeface="Calibri"/>
              </a:rPr>
              <a:t>°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solidFill>
                  <a:schemeClr val="bg2"/>
                </a:solidFill>
                <a:cs typeface="Calibri"/>
              </a:rPr>
              <a:t>10 MeV &lt; E</a:t>
            </a:r>
            <a:r>
              <a:rPr lang="en-US" sz="1400" baseline="-25000" dirty="0" smtClean="0">
                <a:solidFill>
                  <a:schemeClr val="bg2"/>
                </a:solidFill>
                <a:cs typeface="Calibri"/>
              </a:rPr>
              <a:t>ϒ</a:t>
            </a:r>
            <a:r>
              <a:rPr lang="en-US" sz="1400" dirty="0" smtClean="0">
                <a:solidFill>
                  <a:schemeClr val="bg2"/>
                </a:solidFill>
                <a:cs typeface="Calibri"/>
              </a:rPr>
              <a:t> &lt; 800 </a:t>
            </a:r>
            <a:r>
              <a:rPr lang="en-US" sz="1400" dirty="0">
                <a:solidFill>
                  <a:schemeClr val="bg2"/>
                </a:solidFill>
                <a:cs typeface="Calibri"/>
              </a:rPr>
              <a:t>MeV</a:t>
            </a:r>
            <a:endParaRPr lang="en-US" sz="1400" baseline="-25000" dirty="0">
              <a:solidFill>
                <a:schemeClr val="bg2"/>
              </a:solidFill>
              <a:cs typeface="Calibri"/>
            </a:endParaRPr>
          </a:p>
          <a:p>
            <a:endParaRPr lang="en-US" sz="1100" baseline="-25000" dirty="0">
              <a:solidFill>
                <a:schemeClr val="bg2"/>
              </a:solidFill>
              <a:cs typeface="Calibri"/>
            </a:endParaRPr>
          </a:p>
          <a:p>
            <a:endParaRPr lang="en-US" sz="1100" baseline="-25000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pic>
        <p:nvPicPr>
          <p:cNvPr id="11" name="Picture 10" descr="finalM2rec.pdf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93"/>
          <a:stretch/>
        </p:blipFill>
        <p:spPr>
          <a:xfrm>
            <a:off x="841800" y="4216799"/>
            <a:ext cx="2282400" cy="217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29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1301"/>
            <a:ext cx="9143999" cy="526186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16.6 MeV boson?</a:t>
            </a:r>
            <a:endParaRPr lang="en-US" dirty="0"/>
          </a:p>
        </p:txBody>
      </p:sp>
      <p:pic>
        <p:nvPicPr>
          <p:cNvPr id="6" name="Kép 2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50117" y="1004783"/>
            <a:ext cx="1953779" cy="236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309" y="1004783"/>
            <a:ext cx="2391979" cy="1793986"/>
          </a:xfrm>
          <a:prstGeom prst="rect">
            <a:avLst/>
          </a:prstGeom>
        </p:spPr>
      </p:pic>
      <p:pic>
        <p:nvPicPr>
          <p:cNvPr id="8" name="Tartalom helye 6"/>
          <p:cNvPicPr>
            <a:picLocks noGrp="1"/>
          </p:cNvPicPr>
          <p:nvPr>
            <p:ph sz="quarter" idx="4294967295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506" y="3876658"/>
            <a:ext cx="2500460" cy="21299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2074" y="2372941"/>
            <a:ext cx="456198" cy="438424"/>
          </a:xfrm>
          <a:prstGeom prst="rect">
            <a:avLst/>
          </a:prstGeom>
        </p:spPr>
      </p:pic>
      <p:pic>
        <p:nvPicPr>
          <p:cNvPr id="10" name="Tartalom helye 5"/>
          <p:cNvPicPr>
            <a:picLocks noGrp="1"/>
          </p:cNvPicPr>
          <p:nvPr>
            <p:ph sz="half" idx="4294967295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3415" y="3876658"/>
            <a:ext cx="2319031" cy="21404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13777" y="3639125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dirty="0">
                <a:latin typeface="Futura"/>
                <a:cs typeface="Futura"/>
              </a:rPr>
              <a:t>E</a:t>
            </a:r>
            <a:r>
              <a:rPr lang="hu-HU" sz="1200" baseline="-25000" dirty="0">
                <a:latin typeface="Futura"/>
                <a:cs typeface="Futura"/>
              </a:rPr>
              <a:t>p</a:t>
            </a:r>
            <a:r>
              <a:rPr lang="hu-HU" sz="1200" dirty="0">
                <a:latin typeface="Futura"/>
                <a:cs typeface="Futura"/>
              </a:rPr>
              <a:t>=1.04 MeV </a:t>
            </a:r>
            <a:endParaRPr lang="en-US" sz="1200" dirty="0">
              <a:latin typeface="Futura"/>
              <a:cs typeface="Futur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37881" y="3639125"/>
            <a:ext cx="12234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dirty="0">
                <a:latin typeface="Futura"/>
                <a:cs typeface="Futura"/>
              </a:rPr>
              <a:t>E</a:t>
            </a:r>
            <a:r>
              <a:rPr lang="hu-HU" sz="1200" baseline="-25000" dirty="0">
                <a:latin typeface="Futura"/>
                <a:cs typeface="Futura"/>
              </a:rPr>
              <a:t>p</a:t>
            </a:r>
            <a:r>
              <a:rPr lang="hu-HU" sz="1200" dirty="0">
                <a:latin typeface="Futura"/>
                <a:cs typeface="Futura"/>
              </a:rPr>
              <a:t>=</a:t>
            </a:r>
            <a:r>
              <a:rPr lang="hu-HU" sz="1200" dirty="0" smtClean="0">
                <a:latin typeface="Futura"/>
                <a:cs typeface="Futura"/>
              </a:rPr>
              <a:t>1.10 </a:t>
            </a:r>
            <a:r>
              <a:rPr lang="hu-HU" sz="1200" dirty="0">
                <a:latin typeface="Futura"/>
                <a:cs typeface="Futura"/>
              </a:rPr>
              <a:t>MeV </a:t>
            </a:r>
            <a:endParaRPr lang="en-US" sz="1200" dirty="0">
              <a:latin typeface="Futura"/>
              <a:cs typeface="Futura"/>
            </a:endParaRPr>
          </a:p>
        </p:txBody>
      </p:sp>
      <p:pic>
        <p:nvPicPr>
          <p:cNvPr id="13" name="Kép 6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6593" y="3876657"/>
            <a:ext cx="2387817" cy="213956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517843" y="3639125"/>
            <a:ext cx="11464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dirty="0">
                <a:latin typeface="Futura"/>
                <a:cs typeface="Futura"/>
              </a:rPr>
              <a:t>E</a:t>
            </a:r>
            <a:r>
              <a:rPr lang="hu-HU" sz="1200" baseline="-25000" dirty="0">
                <a:latin typeface="Futura"/>
                <a:cs typeface="Futura"/>
              </a:rPr>
              <a:t>p</a:t>
            </a:r>
            <a:r>
              <a:rPr lang="hu-HU" sz="1200" dirty="0" smtClean="0">
                <a:latin typeface="Futura"/>
                <a:cs typeface="Futura"/>
              </a:rPr>
              <a:t>=0.8 </a:t>
            </a:r>
            <a:r>
              <a:rPr lang="hu-HU" sz="1200" dirty="0">
                <a:latin typeface="Futura"/>
                <a:cs typeface="Futura"/>
              </a:rPr>
              <a:t>MeV </a:t>
            </a:r>
            <a:endParaRPr lang="en-US" sz="1200" dirty="0">
              <a:latin typeface="Futura"/>
              <a:cs typeface="Futur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53046" y="3380575"/>
            <a:ext cx="13269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dirty="0" smtClean="0">
                <a:solidFill>
                  <a:srgbClr val="FF0000"/>
                </a:solidFill>
                <a:latin typeface="Futura"/>
                <a:cs typeface="Futura"/>
              </a:rPr>
              <a:t>On resonance</a:t>
            </a:r>
            <a:endParaRPr lang="en-US" sz="1200" dirty="0">
              <a:solidFill>
                <a:srgbClr val="FF0000"/>
              </a:solidFill>
              <a:latin typeface="Futura"/>
              <a:cs typeface="Futura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59987" y="3380575"/>
            <a:ext cx="13516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dirty="0" smtClean="0">
                <a:solidFill>
                  <a:srgbClr val="FF0000"/>
                </a:solidFill>
                <a:latin typeface="Futura"/>
                <a:cs typeface="Futura"/>
              </a:rPr>
              <a:t>Off resonance</a:t>
            </a:r>
            <a:endParaRPr lang="en-US" sz="1200" dirty="0">
              <a:solidFill>
                <a:srgbClr val="FF0000"/>
              </a:solidFill>
              <a:latin typeface="Futura"/>
              <a:cs typeface="Futur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1309" y="2599488"/>
            <a:ext cx="1968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Futura"/>
                <a:cs typeface="Futura"/>
              </a:rPr>
              <a:t>Electron spectrometer</a:t>
            </a:r>
          </a:p>
          <a:p>
            <a:r>
              <a:rPr lang="en-US" sz="1200" dirty="0" smtClean="0">
                <a:latin typeface="Futura"/>
                <a:cs typeface="Futura"/>
              </a:rPr>
              <a:t>MWPC + scintillators</a:t>
            </a:r>
            <a:endParaRPr lang="en-US" sz="1200" dirty="0">
              <a:latin typeface="Futura"/>
              <a:cs typeface="Futura"/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A472CFA8-4BAC-ED4B-B1A1-3C94AC2947CA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499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1301"/>
            <a:ext cx="9143999" cy="52618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3792" y="2402972"/>
            <a:ext cx="3839471" cy="3599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4202" y="3080412"/>
            <a:ext cx="2283407" cy="244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6513" y="1600439"/>
            <a:ext cx="471126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1B9FD6"/>
              </a:buClr>
            </a:pPr>
            <a:r>
              <a:rPr lang="it-IT" sz="1050" dirty="0" smtClean="0">
                <a:solidFill>
                  <a:srgbClr val="6D6D71"/>
                </a:solidFill>
                <a:latin typeface="Futura"/>
                <a:cs typeface="Futura"/>
              </a:rPr>
              <a:t>A. </a:t>
            </a:r>
            <a:r>
              <a:rPr lang="it-IT" sz="1050" dirty="0" err="1" smtClean="0">
                <a:solidFill>
                  <a:srgbClr val="6D6D71"/>
                </a:solidFill>
                <a:latin typeface="Futura"/>
                <a:cs typeface="Futura"/>
              </a:rPr>
              <a:t>Krasznahorkay</a:t>
            </a:r>
            <a:r>
              <a:rPr lang="it-IT" sz="1050" dirty="0" smtClean="0">
                <a:solidFill>
                  <a:srgbClr val="6D6D71"/>
                </a:solidFill>
                <a:latin typeface="Futura"/>
                <a:cs typeface="Futura"/>
              </a:rPr>
              <a:t> et al.,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 smtClean="0">
                <a:solidFill>
                  <a:srgbClr val="6D6D71"/>
                </a:solidFill>
                <a:latin typeface="Futura"/>
                <a:cs typeface="Futura"/>
              </a:rPr>
              <a:t>“</a:t>
            </a:r>
            <a:r>
              <a:rPr lang="it-IT" sz="1050" dirty="0" err="1" smtClean="0">
                <a:solidFill>
                  <a:srgbClr val="6D6D71"/>
                </a:solidFill>
                <a:latin typeface="Futura"/>
                <a:cs typeface="Futura"/>
              </a:rPr>
              <a:t>Observation</a:t>
            </a:r>
            <a:r>
              <a:rPr lang="it-IT" sz="1050" dirty="0" smtClean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of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Anomalous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Internal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Pair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Creation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in </a:t>
            </a:r>
            <a:r>
              <a:rPr lang="it-IT" sz="1050" baseline="30000" dirty="0" smtClean="0">
                <a:solidFill>
                  <a:srgbClr val="6D6D71"/>
                </a:solidFill>
                <a:latin typeface="Futura"/>
                <a:cs typeface="Futura"/>
              </a:rPr>
              <a:t>8</a:t>
            </a:r>
            <a:r>
              <a:rPr lang="it-IT" sz="1050" dirty="0" smtClean="0">
                <a:solidFill>
                  <a:srgbClr val="6D6D71"/>
                </a:solidFill>
                <a:latin typeface="Futura"/>
                <a:cs typeface="Futura"/>
              </a:rPr>
              <a:t>Be: A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Possible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Indication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of a Light, </a:t>
            </a:r>
            <a:r>
              <a:rPr lang="it-IT" sz="1050" dirty="0" err="1">
                <a:solidFill>
                  <a:srgbClr val="6D6D71"/>
                </a:solidFill>
                <a:latin typeface="Futura"/>
                <a:cs typeface="Futura"/>
              </a:rPr>
              <a:t>Neutral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 </a:t>
            </a:r>
            <a:r>
              <a:rPr lang="it-IT" sz="1050" dirty="0" err="1" smtClean="0">
                <a:solidFill>
                  <a:srgbClr val="6D6D71"/>
                </a:solidFill>
                <a:latin typeface="Futura"/>
                <a:cs typeface="Futura"/>
              </a:rPr>
              <a:t>Boson</a:t>
            </a:r>
            <a:r>
              <a:rPr lang="it-IT" sz="1050" dirty="0" smtClean="0">
                <a:solidFill>
                  <a:srgbClr val="6D6D71"/>
                </a:solidFill>
                <a:latin typeface="Futura"/>
                <a:cs typeface="Futura"/>
              </a:rPr>
              <a:t>”, </a:t>
            </a:r>
          </a:p>
          <a:p>
            <a:pPr>
              <a:spcAft>
                <a:spcPts val="600"/>
              </a:spcAft>
              <a:buClr>
                <a:srgbClr val="1B9FD6"/>
              </a:buClr>
            </a:pPr>
            <a:r>
              <a:rPr lang="it-IT" sz="1050" dirty="0" err="1" smtClean="0">
                <a:solidFill>
                  <a:srgbClr val="FF0000"/>
                </a:solidFill>
                <a:latin typeface="Futura"/>
                <a:cs typeface="Futura"/>
              </a:rPr>
              <a:t>Phys</a:t>
            </a:r>
            <a:r>
              <a:rPr lang="it-IT" sz="1050" dirty="0" smtClean="0">
                <a:solidFill>
                  <a:srgbClr val="FF0000"/>
                </a:solidFill>
                <a:latin typeface="Futura"/>
                <a:cs typeface="Futura"/>
              </a:rPr>
              <a:t>. Rev. </a:t>
            </a:r>
            <a:r>
              <a:rPr lang="it-IT" sz="1050" dirty="0" err="1" smtClean="0">
                <a:solidFill>
                  <a:srgbClr val="FF0000"/>
                </a:solidFill>
                <a:latin typeface="Futura"/>
                <a:cs typeface="Futura"/>
              </a:rPr>
              <a:t>Lett</a:t>
            </a:r>
            <a:r>
              <a:rPr lang="it-IT" sz="1050" dirty="0" smtClean="0">
                <a:solidFill>
                  <a:srgbClr val="FF0000"/>
                </a:solidFill>
                <a:latin typeface="Futura"/>
                <a:cs typeface="Futura"/>
              </a:rPr>
              <a:t>. </a:t>
            </a:r>
            <a:r>
              <a:rPr lang="it-IT" sz="1050" dirty="0">
                <a:solidFill>
                  <a:srgbClr val="FF0000"/>
                </a:solidFill>
                <a:latin typeface="Futura"/>
                <a:cs typeface="Futura"/>
              </a:rPr>
              <a:t>116, 042501 (2016</a:t>
            </a:r>
            <a:r>
              <a:rPr lang="it-IT" sz="1050" dirty="0" smtClean="0">
                <a:solidFill>
                  <a:srgbClr val="FF0000"/>
                </a:solidFill>
                <a:latin typeface="Futura"/>
                <a:cs typeface="Futura"/>
              </a:rPr>
              <a:t>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17790"/>
            <a:ext cx="2129140" cy="24682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368880" y="3248492"/>
            <a:ext cx="64800" cy="761565"/>
          </a:xfrm>
          <a:prstGeom prst="rect">
            <a:avLst/>
          </a:prstGeom>
          <a:solidFill>
            <a:srgbClr val="FF0000"/>
          </a:solidFill>
          <a:ln>
            <a:solidFill>
              <a:srgbClr val="C933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842343" y="3602222"/>
            <a:ext cx="52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 smtClean="0">
                <a:solidFill>
                  <a:srgbClr val="FF0000"/>
                </a:solidFill>
              </a:rPr>
              <a:t>8</a:t>
            </a:r>
            <a:r>
              <a:rPr lang="en-US" b="1" dirty="0" smtClean="0">
                <a:solidFill>
                  <a:srgbClr val="FF0000"/>
                </a:solidFill>
              </a:rPr>
              <a:t>Be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1118" y="1600439"/>
            <a:ext cx="39166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1B9FD6"/>
              </a:buClr>
            </a:pPr>
            <a:r>
              <a:rPr lang="it-IT" sz="1050" dirty="0" err="1" smtClean="0">
                <a:solidFill>
                  <a:srgbClr val="6D6D71"/>
                </a:solidFill>
                <a:latin typeface="Futura"/>
                <a:cs typeface="Futura"/>
              </a:rPr>
              <a:t>J</a:t>
            </a:r>
            <a:r>
              <a:rPr lang="it-IT" sz="1050" dirty="0">
                <a:solidFill>
                  <a:srgbClr val="6D6D71"/>
                </a:solidFill>
                <a:latin typeface="Futura"/>
                <a:cs typeface="Futura"/>
              </a:rPr>
              <a:t>. Feng et al., “</a:t>
            </a:r>
            <a:r>
              <a:rPr lang="en-US" sz="1050" dirty="0" err="1">
                <a:solidFill>
                  <a:srgbClr val="6D6D71"/>
                </a:solidFill>
                <a:latin typeface="Futura"/>
                <a:cs typeface="Futura"/>
              </a:rPr>
              <a:t>Protophobic</a:t>
            </a:r>
            <a:r>
              <a:rPr lang="en-US" sz="1050" dirty="0">
                <a:solidFill>
                  <a:srgbClr val="6D6D71"/>
                </a:solidFill>
                <a:latin typeface="Futura"/>
                <a:cs typeface="Futura"/>
              </a:rPr>
              <a:t> Fifth Force Interpretation of the Observed Anomaly in</a:t>
            </a:r>
            <a:r>
              <a:rPr lang="en-US" sz="1050" baseline="30000" dirty="0">
                <a:solidFill>
                  <a:srgbClr val="6D6D71"/>
                </a:solidFill>
                <a:latin typeface="Futura"/>
                <a:cs typeface="Futura"/>
              </a:rPr>
              <a:t> 8</a:t>
            </a:r>
            <a:r>
              <a:rPr lang="en-US" sz="1050" dirty="0">
                <a:solidFill>
                  <a:srgbClr val="6D6D71"/>
                </a:solidFill>
                <a:latin typeface="Futura"/>
                <a:cs typeface="Futura"/>
              </a:rPr>
              <a:t>Be Nuclear Transitions”, </a:t>
            </a:r>
            <a:endParaRPr lang="en-US" sz="1050" dirty="0" smtClean="0">
              <a:solidFill>
                <a:srgbClr val="6D6D71"/>
              </a:solidFill>
              <a:latin typeface="Futura"/>
              <a:cs typeface="Futura"/>
            </a:endParaRPr>
          </a:p>
          <a:p>
            <a:pPr>
              <a:spcAft>
                <a:spcPts val="600"/>
              </a:spcAft>
              <a:buClr>
                <a:srgbClr val="1B9FD6"/>
              </a:buClr>
            </a:pPr>
            <a:r>
              <a:rPr lang="hu-HU" sz="1050" dirty="0" smtClean="0">
                <a:solidFill>
                  <a:srgbClr val="FF0000"/>
                </a:solidFill>
                <a:latin typeface="Futura"/>
                <a:cs typeface="Futura"/>
              </a:rPr>
              <a:t>Phys</a:t>
            </a:r>
            <a:r>
              <a:rPr lang="hu-HU" sz="1050" dirty="0">
                <a:solidFill>
                  <a:srgbClr val="FF0000"/>
                </a:solidFill>
                <a:latin typeface="Futura"/>
                <a:cs typeface="Futura"/>
              </a:rPr>
              <a:t>. Rev. Lett. 117, 071803 (2016)</a:t>
            </a:r>
            <a:endParaRPr lang="it-IT" sz="1050" dirty="0">
              <a:solidFill>
                <a:srgbClr val="FF0000"/>
              </a:solidFill>
              <a:latin typeface="Futura"/>
              <a:cs typeface="Futur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51118" y="1010809"/>
            <a:ext cx="400307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1B9FD6"/>
              </a:buClr>
            </a:pP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Not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compatible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 with </a:t>
            </a: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present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limits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: </a:t>
            </a: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too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 high </a:t>
            </a: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coupling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>
                <a:solidFill>
                  <a:srgbClr val="1B9FD6"/>
                </a:solidFill>
                <a:latin typeface="Futura"/>
                <a:cs typeface="Futura"/>
              </a:rPr>
              <a:t>unless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13" y="1011784"/>
            <a:ext cx="44995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1B9FD6"/>
              </a:buClr>
            </a:pP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6.8</a:t>
            </a:r>
            <a:r>
              <a:rPr lang="it-IT" sz="1600" dirty="0" smtClean="0">
                <a:solidFill>
                  <a:srgbClr val="1B9FD6"/>
                </a:solidFill>
                <a:latin typeface="Symbol" charset="2"/>
                <a:cs typeface="Symbol" charset="2"/>
              </a:rPr>
              <a:t>s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excess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, 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interpred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as</a:t>
            </a:r>
            <a:r>
              <a:rPr lang="it-IT" sz="1600" dirty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a new (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vector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is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 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favored</a:t>
            </a:r>
            <a:r>
              <a:rPr lang="it-IT" sz="1600" dirty="0" smtClean="0">
                <a:solidFill>
                  <a:srgbClr val="1B9FD6"/>
                </a:solidFill>
                <a:latin typeface="Futura"/>
                <a:cs typeface="Futura"/>
              </a:rPr>
              <a:t>) </a:t>
            </a:r>
            <a:r>
              <a:rPr lang="it-IT" sz="1600" dirty="0" err="1" smtClean="0">
                <a:solidFill>
                  <a:srgbClr val="1B9FD6"/>
                </a:solidFill>
                <a:latin typeface="Futura"/>
                <a:cs typeface="Futura"/>
              </a:rPr>
              <a:t>boson</a:t>
            </a:r>
            <a:endParaRPr lang="it-IT" sz="1600" dirty="0">
              <a:solidFill>
                <a:srgbClr val="1B9FD6"/>
              </a:solidFill>
              <a:latin typeface="Futura"/>
              <a:cs typeface="Futura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395946" y="2622429"/>
            <a:ext cx="0" cy="565150"/>
          </a:xfrm>
          <a:prstGeom prst="straightConnector1">
            <a:avLst/>
          </a:prstGeom>
          <a:ln w="28575" cmpd="sng">
            <a:solidFill>
              <a:schemeClr val="bg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363210" y="2496866"/>
            <a:ext cx="65340" cy="65340"/>
          </a:xfrm>
          <a:prstGeom prst="rect">
            <a:avLst/>
          </a:prstGeom>
          <a:solidFill>
            <a:srgbClr val="FF0000"/>
          </a:solidFill>
          <a:ln>
            <a:solidFill>
              <a:srgbClr val="C93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A472CFA8-4BAC-ED4B-B1A1-3C94AC2947CA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Proto-phobic boson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03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cient-style-map-plain.jpg"/>
          <p:cNvPicPr>
            <a:picLocks noChangeAspect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" name="Oval 27"/>
          <p:cNvSpPr>
            <a:spLocks noChangeAspect="1"/>
          </p:cNvSpPr>
          <p:nvPr/>
        </p:nvSpPr>
        <p:spPr>
          <a:xfrm>
            <a:off x="4859488" y="3618223"/>
            <a:ext cx="119008" cy="119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777036" y="3539978"/>
            <a:ext cx="119008" cy="119008"/>
          </a:xfrm>
          <a:prstGeom prst="ellipse">
            <a:avLst/>
          </a:prstGeom>
          <a:solidFill>
            <a:srgbClr val="FC4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704011" y="3800328"/>
            <a:ext cx="119008" cy="119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1618161" y="3778103"/>
            <a:ext cx="119008" cy="119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899749" y="3630985"/>
            <a:ext cx="119008" cy="119008"/>
          </a:xfrm>
          <a:prstGeom prst="ellipse">
            <a:avLst/>
          </a:prstGeom>
          <a:solidFill>
            <a:srgbClr val="FC4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797340" y="3299964"/>
            <a:ext cx="119008" cy="119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6588040" y="3036439"/>
            <a:ext cx="119008" cy="119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8619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Time of facilities</a:t>
            </a:r>
            <a:endParaRPr lang="en-US" sz="6000" dirty="0"/>
          </a:p>
        </p:txBody>
      </p:sp>
      <p:sp>
        <p:nvSpPr>
          <p:cNvPr id="16" name="TextBox 15"/>
          <p:cNvSpPr txBox="1"/>
          <p:nvPr/>
        </p:nvSpPr>
        <p:spPr>
          <a:xfrm>
            <a:off x="4787815" y="3378200"/>
            <a:ext cx="5067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SPS, PSI</a:t>
            </a:r>
            <a:endParaRPr 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4836020" y="3244850"/>
            <a:ext cx="4289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MESA</a:t>
            </a:r>
            <a:endParaRPr 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4938042" y="3577769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DA</a:t>
            </a:r>
            <a:r>
              <a:rPr lang="en-US" sz="800" dirty="0" smtClean="0">
                <a:latin typeface="Symbol" charset="2"/>
                <a:cs typeface="Symbol" charset="2"/>
              </a:rPr>
              <a:t>F</a:t>
            </a:r>
            <a:r>
              <a:rPr lang="en-US" sz="800" dirty="0" smtClean="0"/>
              <a:t>NE</a:t>
            </a:r>
            <a:endParaRPr 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2468814" y="3485922"/>
            <a:ext cx="3923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CESR</a:t>
            </a:r>
            <a:endParaRPr 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2354816" y="3685809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CEBAF</a:t>
            </a:r>
          </a:p>
          <a:p>
            <a:r>
              <a:rPr lang="en-US" sz="800" dirty="0" smtClean="0"/>
              <a:t>LERF</a:t>
            </a:r>
            <a:endParaRPr 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5841" y="3724593"/>
            <a:ext cx="4558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LCLS-II</a:t>
            </a:r>
            <a:endParaRPr 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6655212" y="2981220"/>
            <a:ext cx="48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VEPP-3</a:t>
            </a:r>
            <a:endParaRPr lang="en-US" sz="800" dirty="0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7962815" y="3790803"/>
            <a:ext cx="119008" cy="119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017028" y="3737035"/>
            <a:ext cx="6719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Super-KEKB</a:t>
            </a:r>
            <a:endParaRPr 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3447009" y="5665851"/>
            <a:ext cx="32757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Electrons (FT)</a:t>
            </a:r>
          </a:p>
          <a:p>
            <a:r>
              <a:rPr lang="en-US" dirty="0" smtClean="0">
                <a:solidFill>
                  <a:srgbClr val="FC4A9A"/>
                </a:solidFill>
              </a:rPr>
              <a:t>Positrons (FT)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Electrons and positrons (collider)</a:t>
            </a:r>
          </a:p>
          <a:p>
            <a:r>
              <a:rPr lang="en-US" dirty="0" smtClean="0"/>
              <a:t>Protons</a:t>
            </a: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2349806" y="3577769"/>
            <a:ext cx="119008" cy="119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992823" y="3409675"/>
            <a:ext cx="5507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Fermilab</a:t>
            </a:r>
            <a:endParaRPr lang="en-US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4771797" y="3728939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C4A9A"/>
                </a:solidFill>
              </a:rPr>
              <a:t>2018</a:t>
            </a:r>
            <a:endParaRPr lang="en-US" dirty="0">
              <a:solidFill>
                <a:srgbClr val="FC4A9A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79168" y="2967457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2021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73619" y="3330487"/>
            <a:ext cx="699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Running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65158" y="3090962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728013" y="3165081"/>
            <a:ext cx="29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C4A9A"/>
                </a:solidFill>
              </a:rPr>
              <a:t>?</a:t>
            </a:r>
            <a:endParaRPr lang="en-US" dirty="0">
              <a:solidFill>
                <a:srgbClr val="FC4A9A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83365" y="3714324"/>
            <a:ext cx="699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R</a:t>
            </a:r>
            <a:r>
              <a:rPr lang="en-US" sz="1200" dirty="0" smtClean="0">
                <a:solidFill>
                  <a:schemeClr val="accent5"/>
                </a:solidFill>
              </a:rPr>
              <a:t>unning</a:t>
            </a:r>
            <a:endParaRPr lang="en-US" sz="1200" dirty="0">
              <a:solidFill>
                <a:schemeClr val="accent5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26645" y="3866615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2021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55212" y="3126825"/>
            <a:ext cx="29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4728311" y="3452364"/>
            <a:ext cx="119008" cy="119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739221" y="3420614"/>
            <a:ext cx="119008" cy="119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962815" y="3863078"/>
            <a:ext cx="652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30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Facilities for dark sector/LDM searches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80303" cy="4532835"/>
          </a:xfr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1B8DCD"/>
                </a:solidFill>
              </a:rPr>
              <a:t>Existing</a:t>
            </a:r>
            <a:r>
              <a:rPr lang="en-US" sz="2800" dirty="0" smtClean="0">
                <a:solidFill>
                  <a:srgbClr val="1B8DCD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accelerators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CEBAF &amp; LERF@JLAB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DA</a:t>
            </a:r>
            <a:r>
              <a:rPr lang="en-US" sz="2400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F</a:t>
            </a:r>
            <a:r>
              <a:rPr lang="en-US" sz="2400" dirty="0" smtClean="0">
                <a:solidFill>
                  <a:schemeClr val="tx1"/>
                </a:solidFill>
              </a:rPr>
              <a:t>NE LINAC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SPS extracted </a:t>
            </a:r>
            <a:r>
              <a:rPr lang="en-US" sz="2400" dirty="0" err="1" smtClean="0">
                <a:solidFill>
                  <a:schemeClr val="tx1"/>
                </a:solidFill>
              </a:rPr>
              <a:t>beams@CERN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02895" y="1600200"/>
            <a:ext cx="4322562" cy="13112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 smtClean="0">
                <a:solidFill>
                  <a:srgbClr val="1B8DCD"/>
                </a:solidFill>
              </a:rPr>
              <a:t>Approved new </a:t>
            </a:r>
            <a:r>
              <a:rPr lang="en-US" sz="2800" dirty="0" smtClean="0"/>
              <a:t>accelerators</a:t>
            </a:r>
          </a:p>
          <a:p>
            <a:pPr lvl="1"/>
            <a:r>
              <a:rPr lang="en-US" sz="2400" dirty="0" err="1" smtClean="0"/>
              <a:t>MESA@Mainz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02894" y="3283167"/>
            <a:ext cx="4322562" cy="28498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Proposed accelerators </a:t>
            </a:r>
            <a:r>
              <a:rPr lang="en-US" sz="2800" b="1" dirty="0" smtClean="0">
                <a:solidFill>
                  <a:srgbClr val="1B8DCD"/>
                </a:solidFill>
              </a:rPr>
              <a:t>upgrades</a:t>
            </a:r>
          </a:p>
          <a:p>
            <a:pPr lvl="1"/>
            <a:r>
              <a:rPr lang="en-US" sz="2400" dirty="0" smtClean="0"/>
              <a:t>DASEL@SLAC</a:t>
            </a:r>
          </a:p>
          <a:p>
            <a:pPr lvl="1"/>
            <a:r>
              <a:rPr lang="en-US" sz="2400" dirty="0"/>
              <a:t>BDF@CERN (</a:t>
            </a:r>
            <a:r>
              <a:rPr lang="en-US" sz="2400" dirty="0" err="1"/>
              <a:t>SHiP</a:t>
            </a:r>
            <a:r>
              <a:rPr lang="en-US" sz="2400" dirty="0"/>
              <a:t>)</a:t>
            </a:r>
          </a:p>
          <a:p>
            <a:pPr lvl="1"/>
            <a:r>
              <a:rPr lang="en-US" sz="2400" dirty="0" smtClean="0"/>
              <a:t>Positrons from </a:t>
            </a:r>
            <a:r>
              <a:rPr lang="en-US" sz="2400" dirty="0" err="1" smtClean="0"/>
              <a:t>Synchrotron@Cornell</a:t>
            </a:r>
            <a:endParaRPr lang="en-US" sz="2400" dirty="0" smtClean="0"/>
          </a:p>
          <a:p>
            <a:pPr lvl="1"/>
            <a:r>
              <a:rPr lang="en-US" sz="2400" dirty="0" smtClean="0"/>
              <a:t>VEPP-3 bypass</a:t>
            </a:r>
          </a:p>
          <a:p>
            <a:pPr lvl="1"/>
            <a:r>
              <a:rPr lang="en-US" sz="2400" dirty="0" smtClean="0"/>
              <a:t>Positrons from DA</a:t>
            </a:r>
            <a:r>
              <a:rPr lang="en-US" sz="2400" dirty="0" smtClean="0">
                <a:latin typeface="Symbol" charset="2"/>
                <a:cs typeface="Symbol" charset="2"/>
              </a:rPr>
              <a:t>F</a:t>
            </a:r>
            <a:r>
              <a:rPr lang="en-US" sz="2400" dirty="0" smtClean="0"/>
              <a:t>NE ring?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1286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projects combined sensitivity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11300"/>
            <a:ext cx="9144000" cy="3815482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535" y="6356350"/>
            <a:ext cx="714480" cy="365125"/>
          </a:xfrm>
        </p:spPr>
        <p:txBody>
          <a:bodyPr/>
          <a:lstStyle/>
          <a:p>
            <a:fld id="{A472CFA8-4BAC-ED4B-B1A1-3C94AC2947CA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Dark matter searches at (low energy)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4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18116</TotalTime>
  <Words>4668</Words>
  <Application>Microsoft Macintosh PowerPoint</Application>
  <PresentationFormat>On-screen Show (4:3)</PresentationFormat>
  <Paragraphs>849</Paragraphs>
  <Slides>83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Office Theme</vt:lpstr>
      <vt:lpstr>Dark matter searches at (low energy) accelerators</vt:lpstr>
      <vt:lpstr>The long quest for dark matter</vt:lpstr>
      <vt:lpstr>Estimate masses using velocities</vt:lpstr>
      <vt:lpstr>Many pieces of evidence for dark matter</vt:lpstr>
      <vt:lpstr>The dark matter problem</vt:lpstr>
      <vt:lpstr>Where to search for dark matter</vt:lpstr>
      <vt:lpstr>Thermal relic dark matter</vt:lpstr>
      <vt:lpstr>Types of DM</vt:lpstr>
      <vt:lpstr>From WIMP to “portal” to hidden sector</vt:lpstr>
      <vt:lpstr>Dark photon</vt:lpstr>
      <vt:lpstr>Dark photon with dark Higgs</vt:lpstr>
      <vt:lpstr>A dark matter “messenger”</vt:lpstr>
      <vt:lpstr>Particle astrophysics: PAMELA, AMS</vt:lpstr>
      <vt:lpstr>511 keV signal (INTEGRAL/SPI)</vt:lpstr>
      <vt:lpstr>Muon g-2 SM discrepancy</vt:lpstr>
      <vt:lpstr>g-2 electron</vt:lpstr>
      <vt:lpstr>Some examples</vt:lpstr>
      <vt:lpstr>Dark freeze-out</vt:lpstr>
      <vt:lpstr>Where to look for dark mediators?</vt:lpstr>
      <vt:lpstr>Dark photon production</vt:lpstr>
      <vt:lpstr>Dark photon visible decays</vt:lpstr>
      <vt:lpstr>Dark photon invisible decays</vt:lpstr>
      <vt:lpstr>Dark sector experiments</vt:lpstr>
      <vt:lpstr>Why fixed target?</vt:lpstr>
      <vt:lpstr>Fixed target experiments</vt:lpstr>
      <vt:lpstr>Electron beam-dump experiments</vt:lpstr>
      <vt:lpstr>Electron beam-dump experiments</vt:lpstr>
      <vt:lpstr>Limits from electron beam-dump experiments</vt:lpstr>
      <vt:lpstr>Limits from electron beam-dump experiments</vt:lpstr>
      <vt:lpstr>Proton beam dump: SHIP</vt:lpstr>
      <vt:lpstr>Thin target experiments</vt:lpstr>
      <vt:lpstr>APEX</vt:lpstr>
      <vt:lpstr>APEX</vt:lpstr>
      <vt:lpstr>MAMI A1</vt:lpstr>
      <vt:lpstr>HPS</vt:lpstr>
      <vt:lpstr>HPS</vt:lpstr>
      <vt:lpstr>HPS background &amp; exclusion</vt:lpstr>
      <vt:lpstr>DarkLight</vt:lpstr>
      <vt:lpstr>Summary on visible decays</vt:lpstr>
      <vt:lpstr>Invisible decays: a dark matter beam</vt:lpstr>
      <vt:lpstr>DM scattering experiment: BDX at JLAB</vt:lpstr>
      <vt:lpstr>Scattering experiment: BDX at JLAB</vt:lpstr>
      <vt:lpstr>BDX</vt:lpstr>
      <vt:lpstr>BDX signal</vt:lpstr>
      <vt:lpstr>BDX backgrounds</vt:lpstr>
      <vt:lpstr>BDX sensitivity</vt:lpstr>
      <vt:lpstr>Proton beam dump experiments</vt:lpstr>
      <vt:lpstr>Limits from past experiments: proton beam dump</vt:lpstr>
      <vt:lpstr>Beam dump: MiniBooNE</vt:lpstr>
      <vt:lpstr>MiniBooNE</vt:lpstr>
      <vt:lpstr>Invisible decays, model dependence of limits</vt:lpstr>
      <vt:lpstr>Combine visible and invisible decays</vt:lpstr>
      <vt:lpstr>Model independent limits from invisible decays</vt:lpstr>
      <vt:lpstr>NA64 at CERN SPS</vt:lpstr>
      <vt:lpstr>Missing momentum vs. missing energy</vt:lpstr>
      <vt:lpstr>LDMX</vt:lpstr>
      <vt:lpstr>LDMX background rejection</vt:lpstr>
      <vt:lpstr>A challenge also for simulation</vt:lpstr>
      <vt:lpstr>PowerPoint Presentation</vt:lpstr>
      <vt:lpstr>LDMX sensitivity</vt:lpstr>
      <vt:lpstr>The missing mass approach</vt:lpstr>
      <vt:lpstr>Backgrounds</vt:lpstr>
      <vt:lpstr>BaBar single photon events</vt:lpstr>
      <vt:lpstr>The PADME experiment</vt:lpstr>
      <vt:lpstr>First task, measure the recoil photon</vt:lpstr>
      <vt:lpstr>The calorimeter</vt:lpstr>
      <vt:lpstr>Longitudinal containment</vt:lpstr>
      <vt:lpstr>Signal acceptance in calorimeter</vt:lpstr>
      <vt:lpstr>Calorimeter 2g and 3g backgrounds</vt:lpstr>
      <vt:lpstr>Residual background</vt:lpstr>
      <vt:lpstr>L3 BGO crystals</vt:lpstr>
      <vt:lpstr>Missing mass resolution</vt:lpstr>
      <vt:lpstr>The diamond target</vt:lpstr>
      <vt:lpstr>Positron veto</vt:lpstr>
      <vt:lpstr>Positron veto</vt:lpstr>
      <vt:lpstr>Background estimates</vt:lpstr>
      <vt:lpstr>PADME-invisible decay sensitivity</vt:lpstr>
      <vt:lpstr>PADME@Cornell</vt:lpstr>
      <vt:lpstr>A 16.6 MeV boson?</vt:lpstr>
      <vt:lpstr>Proto-phobic boson</vt:lpstr>
      <vt:lpstr>PowerPoint Presentation</vt:lpstr>
      <vt:lpstr>Facilities for dark sector/LDM searches</vt:lpstr>
      <vt:lpstr>Future projects combined sensitivity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matter searches with PADME</dc:title>
  <dc:creator>Paolo Valente</dc:creator>
  <cp:lastModifiedBy>Paolo Valente</cp:lastModifiedBy>
  <cp:revision>386</cp:revision>
  <dcterms:created xsi:type="dcterms:W3CDTF">2016-02-13T13:30:50Z</dcterms:created>
  <dcterms:modified xsi:type="dcterms:W3CDTF">2017-07-01T06:18:19Z</dcterms:modified>
</cp:coreProperties>
</file>